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9" r:id="rId4"/>
    <p:sldId id="277" r:id="rId5"/>
    <p:sldId id="280" r:id="rId6"/>
    <p:sldId id="278" r:id="rId7"/>
    <p:sldId id="279" r:id="rId8"/>
    <p:sldId id="261" r:id="rId9"/>
    <p:sldId id="274" r:id="rId10"/>
    <p:sldId id="284" r:id="rId11"/>
    <p:sldId id="262" r:id="rId12"/>
    <p:sldId id="270" r:id="rId13"/>
    <p:sldId id="267" r:id="rId14"/>
    <p:sldId id="268" r:id="rId15"/>
    <p:sldId id="264" r:id="rId16"/>
    <p:sldId id="266" r:id="rId17"/>
    <p:sldId id="271" r:id="rId18"/>
    <p:sldId id="263" r:id="rId19"/>
    <p:sldId id="258" r:id="rId20"/>
    <p:sldId id="281" r:id="rId21"/>
    <p:sldId id="276" r:id="rId22"/>
    <p:sldId id="28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145" autoAdjust="0"/>
    <p:restoredTop sz="94660"/>
  </p:normalViewPr>
  <p:slideViewPr>
    <p:cSldViewPr snapToGrid="0">
      <p:cViewPr varScale="1">
        <p:scale>
          <a:sx n="78" d="100"/>
          <a:sy n="78" d="100"/>
        </p:scale>
        <p:origin x="546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5FD2-F076-4FC1-9395-41D471CAA52B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4F44-4B28-486F-B6C4-EBC261EA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301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5FD2-F076-4FC1-9395-41D471CAA52B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4F44-4B28-486F-B6C4-EBC261EA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333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5FD2-F076-4FC1-9395-41D471CAA52B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4F44-4B28-486F-B6C4-EBC261EA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69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5FD2-F076-4FC1-9395-41D471CAA52B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4F44-4B28-486F-B6C4-EBC261EA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2464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5FD2-F076-4FC1-9395-41D471CAA52B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4F44-4B28-486F-B6C4-EBC261EA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04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5FD2-F076-4FC1-9395-41D471CAA52B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4F44-4B28-486F-B6C4-EBC261EA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511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5FD2-F076-4FC1-9395-41D471CAA52B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4F44-4B28-486F-B6C4-EBC261EA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78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5FD2-F076-4FC1-9395-41D471CAA52B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4F44-4B28-486F-B6C4-EBC261EA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5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5FD2-F076-4FC1-9395-41D471CAA52B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4F44-4B28-486F-B6C4-EBC261EA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54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5FD2-F076-4FC1-9395-41D471CAA52B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4F44-4B28-486F-B6C4-EBC261EA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6932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4B5FD2-F076-4FC1-9395-41D471CAA52B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5720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34F44-4B28-486F-B6C4-EBC261EA5D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129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://www.quickaskzoe.com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4B5FD2-F076-4FC1-9395-41D471CAA52B}" type="datetimeFigureOut">
              <a:rPr lang="en-US" smtClean="0"/>
              <a:t>3/14/2017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34F44-4B28-486F-B6C4-EBC261EA5D5B}" type="slidenum">
              <a:rPr lang="en-US" smtClean="0"/>
              <a:t>‹#›</a:t>
            </a:fld>
            <a:endParaRPr lang="en-US"/>
          </a:p>
        </p:txBody>
      </p:sp>
      <p:pic>
        <p:nvPicPr>
          <p:cNvPr id="1028" name="Picture 4" descr="Home"/>
          <p:cNvPicPr>
            <a:picLocks noChangeAspect="1" noChangeArrowheads="1"/>
          </p:cNvPicPr>
          <p:nvPr userDrawn="1"/>
        </p:nvPicPr>
        <p:blipFill>
          <a:blip r:embed="rId1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24" y="5846072"/>
            <a:ext cx="2962275" cy="6858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/>
          <p:cNvSpPr txBox="1"/>
          <p:nvPr userDrawn="1"/>
        </p:nvSpPr>
        <p:spPr>
          <a:xfrm>
            <a:off x="268224" y="5230519"/>
            <a:ext cx="2871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@</a:t>
            </a:r>
            <a:r>
              <a:rPr lang="en-US" sz="1800" b="1" dirty="0" err="1" smtClean="0">
                <a:solidFill>
                  <a:schemeClr val="bg1"/>
                </a:solidFill>
                <a:latin typeface="Corbel" panose="020B0503020204020204" pitchFamily="34" charset="0"/>
              </a:rPr>
              <a:t>zoh_zoh</a:t>
            </a:r>
            <a:endParaRPr lang="en-US" sz="18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r>
              <a:rPr lang="en-US" sz="1800" b="1" dirty="0" smtClean="0">
                <a:solidFill>
                  <a:schemeClr val="bg1"/>
                </a:solidFill>
                <a:latin typeface="Corbel" panose="020B0503020204020204" pitchFamily="34" charset="0"/>
                <a:hlinkClick r:id="rId14"/>
              </a:rPr>
              <a:t>www.quickaskzoe.com</a:t>
            </a:r>
            <a:endParaRPr lang="en-US" sz="1800" b="1" dirty="0" smtClean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075801" y="5691188"/>
            <a:ext cx="2847975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4984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Corbel" panose="020B0503020204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Corbel" panose="020B0503020204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mailto:Zoe.fisher@ucdenver.edu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24105" y="941832"/>
            <a:ext cx="11151220" cy="1498282"/>
          </a:xfrm>
        </p:spPr>
        <p:txBody>
          <a:bodyPr>
            <a:normAutofit/>
          </a:bodyPr>
          <a:lstStyle/>
          <a:p>
            <a:r>
              <a:rPr lang="en-US" sz="4800" b="1" dirty="0" smtClean="0"/>
              <a:t>Thinking About Thinking About the Research Paper</a:t>
            </a:r>
            <a:endParaRPr lang="en-US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1817646" y="2440114"/>
            <a:ext cx="8606514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Corbel" panose="020B0503020204020204" pitchFamily="34" charset="0"/>
              </a:rPr>
              <a:t>Engaging Metacognition throughout the Student Research Process</a:t>
            </a:r>
          </a:p>
          <a:p>
            <a:pPr algn="ctr"/>
            <a:endParaRPr lang="en-US" sz="2800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Zoe Fisher, Assistant Professor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Corbel" panose="020B0503020204020204" pitchFamily="34" charset="0"/>
              </a:rPr>
              <a:t>Pedagogy &amp; Assessment Librarian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University of Colorado Denver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Auraria Library</a:t>
            </a:r>
            <a:endParaRPr lang="en-US" sz="2000" dirty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endParaRPr lang="en-US" sz="2000" dirty="0" smtClean="0">
              <a:solidFill>
                <a:schemeClr val="bg1"/>
              </a:solidFill>
              <a:latin typeface="Corbel" panose="020B0503020204020204" pitchFamily="34" charset="0"/>
            </a:endParaRP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Metacognition &amp; Mindfulness Conference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Renton Technical College </a:t>
            </a:r>
          </a:p>
          <a:p>
            <a:pPr algn="ctr"/>
            <a:r>
              <a:rPr lang="en-US" sz="2000" dirty="0" smtClean="0">
                <a:solidFill>
                  <a:schemeClr val="bg1"/>
                </a:solidFill>
                <a:latin typeface="Corbel" panose="020B0503020204020204" pitchFamily="34" charset="0"/>
              </a:rPr>
              <a:t>March 10, 2017</a:t>
            </a:r>
          </a:p>
          <a:p>
            <a:endParaRPr lang="en-US" dirty="0">
              <a:solidFill>
                <a:schemeClr val="bg1"/>
              </a:solidFill>
              <a:latin typeface="Corbel" panose="020B05030202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8080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the Research Process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What would happen if you asked students to draw how they expect to write a paper, then do another drawing </a:t>
            </a:r>
            <a:r>
              <a:rPr lang="en-US" sz="3600" i="1" dirty="0" smtClean="0"/>
              <a:t>after</a:t>
            </a:r>
            <a:r>
              <a:rPr lang="en-US" sz="3600" dirty="0" smtClean="0"/>
              <a:t> they’ve written it?</a:t>
            </a:r>
          </a:p>
          <a:p>
            <a:r>
              <a:rPr lang="en-US" sz="3600" dirty="0" smtClean="0"/>
              <a:t>How could this help students reflect on their process?</a:t>
            </a:r>
          </a:p>
          <a:p>
            <a:r>
              <a:rPr lang="en-US" sz="3600" dirty="0" smtClean="0"/>
              <a:t>Courtesy of Ann </a:t>
            </a:r>
            <a:r>
              <a:rPr lang="en-US" sz="3600" dirty="0" err="1" smtClean="0"/>
              <a:t>Medaille</a:t>
            </a:r>
            <a:r>
              <a:rPr lang="en-US" sz="3600" dirty="0" smtClean="0"/>
              <a:t>, University of Nevada Las Vegas</a:t>
            </a:r>
          </a:p>
          <a:p>
            <a:pPr marL="0" indent="0">
              <a:buNone/>
            </a:pP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7894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Golden Lines &amp; Muddy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18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Golden Lines &amp; Muddy Lines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Golden Line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The most important or meaningful sentence from the text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Muddy Line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The most confusing or unclear sentence from the text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79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799" y="257471"/>
            <a:ext cx="8657463" cy="5350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48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032" y="924983"/>
            <a:ext cx="5620032" cy="3473281"/>
          </a:xfrm>
          <a:prstGeom prst="rect">
            <a:avLst/>
          </a:prstGeom>
        </p:spPr>
      </p:pic>
      <p:sp>
        <p:nvSpPr>
          <p:cNvPr id="4" name="Content Placeholder 5"/>
          <p:cNvSpPr txBox="1">
            <a:spLocks/>
          </p:cNvSpPr>
          <p:nvPr/>
        </p:nvSpPr>
        <p:spPr>
          <a:xfrm>
            <a:off x="6117336" y="1362984"/>
            <a:ext cx="5221224" cy="30352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dirty="0" smtClean="0"/>
              <a:t>Take a few minutes to read the assignment instructions provided and choose a </a:t>
            </a:r>
            <a:r>
              <a:rPr lang="en-US" sz="4000" b="1" dirty="0" smtClean="0"/>
              <a:t>golden line</a:t>
            </a:r>
            <a:r>
              <a:rPr lang="en-US" sz="4000" dirty="0" smtClean="0"/>
              <a:t> and a </a:t>
            </a:r>
            <a:r>
              <a:rPr lang="en-US" sz="4000" b="1" dirty="0" smtClean="0"/>
              <a:t>muddy line</a:t>
            </a:r>
            <a:r>
              <a:rPr lang="en-US" sz="4000" dirty="0" smtClean="0"/>
              <a:t>. 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876460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Selecting Sources from a Database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24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7672" y="416340"/>
            <a:ext cx="7864982" cy="47932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952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472" y="1102141"/>
            <a:ext cx="5753547" cy="3506436"/>
          </a:xfrm>
          <a:prstGeom prst="rect">
            <a:avLst/>
          </a:prstGeom>
        </p:spPr>
      </p:pic>
      <p:sp>
        <p:nvSpPr>
          <p:cNvPr id="3" name="Content Placeholder 5"/>
          <p:cNvSpPr txBox="1">
            <a:spLocks/>
          </p:cNvSpPr>
          <p:nvPr/>
        </p:nvSpPr>
        <p:spPr>
          <a:xfrm>
            <a:off x="6281928" y="1102141"/>
            <a:ext cx="5183188" cy="368458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Corbel" panose="020B0503020204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 smtClean="0"/>
              <a:t>Using the results provided, </a:t>
            </a:r>
            <a:r>
              <a:rPr lang="en-US" sz="3200" b="1" dirty="0" smtClean="0"/>
              <a:t>circle three sources</a:t>
            </a:r>
            <a:r>
              <a:rPr lang="en-US" sz="3200" dirty="0" smtClean="0"/>
              <a:t> you’d like to look at more closely. 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 smtClean="0"/>
              <a:t>Put an X through three sources </a:t>
            </a:r>
            <a:r>
              <a:rPr lang="en-US" sz="3200" dirty="0" smtClean="0"/>
              <a:t>that you know won’t be helpful for you.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834756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Research Reading Log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167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8296" y="88362"/>
            <a:ext cx="7460932" cy="525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35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About 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0" y="1500091"/>
            <a:ext cx="5181600" cy="4096037"/>
          </a:xfrm>
        </p:spPr>
        <p:txBody>
          <a:bodyPr>
            <a:normAutofit fontScale="92500"/>
          </a:bodyPr>
          <a:lstStyle/>
          <a:p>
            <a:r>
              <a:rPr lang="en-US" dirty="0"/>
              <a:t>Reference &amp; Instruction Librarian at Pierce College, 2012-2016</a:t>
            </a:r>
          </a:p>
          <a:p>
            <a:r>
              <a:rPr lang="en-US" dirty="0"/>
              <a:t>Completed Reading Apprenticeship training at </a:t>
            </a:r>
            <a:r>
              <a:rPr lang="en-US" dirty="0" err="1"/>
              <a:t>WestEd</a:t>
            </a:r>
            <a:r>
              <a:rPr lang="en-US" dirty="0"/>
              <a:t> in Oakland, Ca. in June 2013</a:t>
            </a:r>
          </a:p>
          <a:p>
            <a:r>
              <a:rPr lang="en-US" dirty="0"/>
              <a:t>Pedagogy &amp; Assessment Librarian at the University of Colorado Denver, July 2016 to </a:t>
            </a:r>
            <a:r>
              <a:rPr lang="en-US" dirty="0" smtClean="0"/>
              <a:t>Present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1200" i="1" dirty="0" smtClean="0"/>
              <a:t>Image courtesy of Auraria Library</a:t>
            </a:r>
            <a:endParaRPr lang="en-US" sz="1200" i="1" dirty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500091"/>
            <a:ext cx="4684776" cy="3657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669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the Research Reading Log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392145" y="1825625"/>
            <a:ext cx="4741709" cy="4351338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200" y="2176577"/>
            <a:ext cx="5181600" cy="364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906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6713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So far today, you have…</a:t>
            </a:r>
          </a:p>
          <a:p>
            <a:r>
              <a:rPr lang="en-US" dirty="0" smtClean="0"/>
              <a:t>Identified RA routines to use at various points in the research process</a:t>
            </a:r>
          </a:p>
          <a:p>
            <a:r>
              <a:rPr lang="en-US" dirty="0" smtClean="0"/>
              <a:t>Modeled and practiced RA routines to use in the classroom</a:t>
            </a:r>
          </a:p>
          <a:p>
            <a:pPr lvl="1"/>
            <a:r>
              <a:rPr lang="en-US" dirty="0" smtClean="0"/>
              <a:t>Visualizing the Research Process</a:t>
            </a:r>
            <a:endParaRPr lang="en-US" dirty="0"/>
          </a:p>
          <a:p>
            <a:pPr lvl="1"/>
            <a:r>
              <a:rPr lang="en-US" dirty="0"/>
              <a:t>Golden Lines/Muddy Lines</a:t>
            </a:r>
          </a:p>
          <a:p>
            <a:pPr lvl="1"/>
            <a:r>
              <a:rPr lang="en-US" dirty="0"/>
              <a:t>Source Selection Process </a:t>
            </a:r>
            <a:r>
              <a:rPr lang="en-US" dirty="0" smtClean="0"/>
              <a:t>(Choose 3, Exclude 3)</a:t>
            </a:r>
            <a:endParaRPr lang="en-US" dirty="0"/>
          </a:p>
          <a:p>
            <a:pPr lvl="1"/>
            <a:r>
              <a:rPr lang="en-US" dirty="0"/>
              <a:t>Research Reading Log</a:t>
            </a:r>
          </a:p>
          <a:p>
            <a:r>
              <a:rPr lang="en-US" dirty="0" smtClean="0"/>
              <a:t>Reflected on how to integrate RA routines into existing research paper assignments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9405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That’s it!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Zoe Fisher</a:t>
            </a:r>
          </a:p>
          <a:p>
            <a:pPr marL="0" indent="0">
              <a:buNone/>
            </a:pPr>
            <a:r>
              <a:rPr lang="en-US" dirty="0" smtClean="0"/>
              <a:t>Pedagogy &amp; Assessment Librarian</a:t>
            </a:r>
          </a:p>
          <a:p>
            <a:pPr marL="0" indent="0">
              <a:buNone/>
            </a:pPr>
            <a:r>
              <a:rPr lang="en-US" dirty="0" smtClean="0"/>
              <a:t>University of Colorado Denver</a:t>
            </a:r>
          </a:p>
          <a:p>
            <a:pPr marL="0" indent="0">
              <a:buNone/>
            </a:pPr>
            <a:r>
              <a:rPr lang="en-US" dirty="0" smtClean="0">
                <a:hlinkClick r:id="rId2"/>
              </a:rPr>
              <a:t>zoe.fisher@ucdenver.edu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078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Outcomes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By the end of today’s workshop, you will be able to…</a:t>
            </a:r>
          </a:p>
          <a:p>
            <a:r>
              <a:rPr lang="en-US" sz="3200" dirty="0" smtClean="0"/>
              <a:t>Identify RA routines to use at various points in the research process</a:t>
            </a:r>
          </a:p>
          <a:p>
            <a:r>
              <a:rPr lang="en-US" sz="3200" dirty="0" smtClean="0"/>
              <a:t>Model and practice RA routines to use in the classroom</a:t>
            </a:r>
          </a:p>
          <a:p>
            <a:r>
              <a:rPr lang="en-US" sz="3200" dirty="0" smtClean="0"/>
              <a:t>Reflect on how to integrate RA routines into existing research paper assignments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9766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 we mean by “research paper”?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298" y="1690688"/>
            <a:ext cx="2900892" cy="4351338"/>
          </a:xfrm>
        </p:spPr>
      </p:pic>
      <p:sp>
        <p:nvSpPr>
          <p:cNvPr id="5" name="TextBox 4"/>
          <p:cNvSpPr txBox="1"/>
          <p:nvPr/>
        </p:nvSpPr>
        <p:spPr>
          <a:xfrm>
            <a:off x="5766816" y="6042026"/>
            <a:ext cx="2980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Corbel" panose="020B0503020204020204" pitchFamily="34" charset="0"/>
              </a:rPr>
              <a:t>Image courtesy of Unsplash.com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8573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 this context, a research paper is…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554" y="1825625"/>
            <a:ext cx="2434421" cy="3651631"/>
          </a:xfrm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dirty="0" smtClean="0"/>
              <a:t>Any writing assignment that requires students to </a:t>
            </a:r>
            <a:r>
              <a:rPr lang="en-US" sz="3600" b="1" dirty="0" smtClean="0"/>
              <a:t>locate</a:t>
            </a:r>
            <a:r>
              <a:rPr lang="en-US" sz="3600" dirty="0" smtClean="0"/>
              <a:t> and </a:t>
            </a:r>
            <a:r>
              <a:rPr lang="en-US" sz="3600" b="1" dirty="0" smtClean="0"/>
              <a:t>use</a:t>
            </a:r>
            <a:r>
              <a:rPr lang="en-US" sz="3600" dirty="0" smtClean="0"/>
              <a:t> outside sources of information as evidence to support their ideas and claims.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58407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85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 smtClean="0"/>
              <a:t>In pairs or groups of 3, introduce yourself &amp; include:</a:t>
            </a:r>
          </a:p>
          <a:p>
            <a:pPr lvl="1"/>
            <a:r>
              <a:rPr lang="en-US" sz="2800" dirty="0" smtClean="0"/>
              <a:t>Your role &amp; where you work</a:t>
            </a:r>
          </a:p>
          <a:p>
            <a:pPr lvl="1"/>
            <a:r>
              <a:rPr lang="en-US" sz="2800" dirty="0" smtClean="0"/>
              <a:t>The reading struggles you see in your students’ research and writing habits </a:t>
            </a:r>
            <a:endParaRPr lang="en-US" sz="2800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1825625"/>
            <a:ext cx="5181600" cy="2915089"/>
          </a:xfrm>
        </p:spPr>
      </p:pic>
      <p:sp>
        <p:nvSpPr>
          <p:cNvPr id="6" name="TextBox 5"/>
          <p:cNvSpPr txBox="1"/>
          <p:nvPr/>
        </p:nvSpPr>
        <p:spPr>
          <a:xfrm>
            <a:off x="6096000" y="4875651"/>
            <a:ext cx="2980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Corbel" panose="020B0503020204020204" pitchFamily="34" charset="0"/>
              </a:rPr>
              <a:t>Image courtesy of Unsplash.com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7264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Visualizing the Research Process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8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the path our students take?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Consider the research process from a student’s perspective, beginning when they receive an assignment for a research paper and ending when they receive a graded paper with feedback. 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825625"/>
            <a:ext cx="5181600" cy="3454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96000" y="5280025"/>
            <a:ext cx="298094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/>
                </a:solidFill>
                <a:latin typeface="Corbel" panose="020B0503020204020204" pitchFamily="34" charset="0"/>
              </a:rPr>
              <a:t>Image courtesy of Unsplash.com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91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range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</TotalTime>
  <Words>491</Words>
  <Application>Microsoft Office PowerPoint</Application>
  <PresentationFormat>Widescreen</PresentationFormat>
  <Paragraphs>68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Corbel</vt:lpstr>
      <vt:lpstr>Office Theme</vt:lpstr>
      <vt:lpstr>Thinking About Thinking About the Research Paper</vt:lpstr>
      <vt:lpstr>About Me</vt:lpstr>
      <vt:lpstr>Today’s Outcomes</vt:lpstr>
      <vt:lpstr>What do we mean by “research paper”?</vt:lpstr>
      <vt:lpstr>In this context, a research paper is…</vt:lpstr>
      <vt:lpstr>Introductions</vt:lpstr>
      <vt:lpstr>Introductions</vt:lpstr>
      <vt:lpstr>Visualizing the Research Process</vt:lpstr>
      <vt:lpstr>What is the path our students take?</vt:lpstr>
      <vt:lpstr>Visualizing the Research Process</vt:lpstr>
      <vt:lpstr>Golden Lines &amp; Muddy Lines</vt:lpstr>
      <vt:lpstr>Choosing Golden Lines &amp; Muddy Lines</vt:lpstr>
      <vt:lpstr>PowerPoint Presentation</vt:lpstr>
      <vt:lpstr>PowerPoint Presentation</vt:lpstr>
      <vt:lpstr>Selecting Sources from a Database</vt:lpstr>
      <vt:lpstr>PowerPoint Presentation</vt:lpstr>
      <vt:lpstr>PowerPoint Presentation</vt:lpstr>
      <vt:lpstr>Using the Research Reading Log</vt:lpstr>
      <vt:lpstr>PowerPoint Presentation</vt:lpstr>
      <vt:lpstr>Using the Research Reading Log</vt:lpstr>
      <vt:lpstr>Today’s Outcomes</vt:lpstr>
      <vt:lpstr>That’s it!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Fisher, Zoe</dc:creator>
  <cp:lastModifiedBy>michele</cp:lastModifiedBy>
  <cp:revision>67</cp:revision>
  <dcterms:created xsi:type="dcterms:W3CDTF">2016-09-28T16:57:28Z</dcterms:created>
  <dcterms:modified xsi:type="dcterms:W3CDTF">2017-03-14T22:17:35Z</dcterms:modified>
</cp:coreProperties>
</file>