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86" r:id="rId4"/>
    <p:sldId id="258" r:id="rId5"/>
    <p:sldId id="273" r:id="rId6"/>
    <p:sldId id="279" r:id="rId7"/>
    <p:sldId id="268" r:id="rId8"/>
    <p:sldId id="270" r:id="rId9"/>
    <p:sldId id="271" r:id="rId10"/>
    <p:sldId id="259" r:id="rId11"/>
    <p:sldId id="260" r:id="rId12"/>
    <p:sldId id="261" r:id="rId13"/>
    <p:sldId id="287" r:id="rId14"/>
    <p:sldId id="262" r:id="rId15"/>
    <p:sldId id="263" r:id="rId16"/>
    <p:sldId id="264" r:id="rId17"/>
    <p:sldId id="265" r:id="rId18"/>
    <p:sldId id="267" r:id="rId19"/>
    <p:sldId id="266" r:id="rId20"/>
    <p:sldId id="274" r:id="rId21"/>
    <p:sldId id="277" r:id="rId22"/>
    <p:sldId id="269" r:id="rId23"/>
    <p:sldId id="272" r:id="rId24"/>
    <p:sldId id="275" r:id="rId25"/>
    <p:sldId id="276" r:id="rId26"/>
    <p:sldId id="285" r:id="rId27"/>
    <p:sldId id="278" r:id="rId28"/>
    <p:sldId id="280" r:id="rId29"/>
    <p:sldId id="281" r:id="rId30"/>
    <p:sldId id="282" r:id="rId31"/>
    <p:sldId id="284" r:id="rId32"/>
    <p:sldId id="28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E8E6-B6EB-498A-BC29-48D81AAAA5B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3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8B59-FD8C-464E-A2E0-D2DB42977C43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0685-9E9F-46AF-8733-3458A4A5B67E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89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78A0-4252-4A4F-8A4C-4F80F1AD91FF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71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F071-3364-4AF2-8784-696D9E53037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79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C83B-2A0D-4895-8D19-F0DA28872F64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78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ACF0-C7E7-4CC8-840E-A2809FB4BDF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44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4FF-53E9-4519-AFEB-B5EAE0A6C098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4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3D0605F-0999-49B8-97E8-A9F5FE66FD89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1493-8214-4CD3-9E66-4A7CE0239274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97E-FD2D-4D0A-B33C-2E5AEFAED143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092E-80DC-4992-A0D4-E74F7FC3042B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A4C6-EA06-4AF0-A839-1839C57399A0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C016-2580-485A-AC4B-4452BC379743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1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E6-7044-439E-9AE7-82A0C81AB0F0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7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70E-5DFF-42EC-93B3-07D70D7ED1BD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20B5-A0C9-4D15-A71B-70A075D52D64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8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F71F-1A43-41B7-B605-0710A83174B7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30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mcconville1.wixsite.com/socialjustice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zafarkhalilov.wixsite.com/islamophobiafinal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einty.weebly.com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NihadAwad" TargetMode="External"/><Relationship Id="rId2" Type="http://schemas.openxmlformats.org/officeDocument/2006/relationships/hyperlink" Target="http://time.com/author/nihad-awad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Apprenticeship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to English 101, English 101 Plus and Umoja English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93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Novels and small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Activities in class:</a:t>
            </a:r>
          </a:p>
          <a:p>
            <a:r>
              <a:rPr lang="en-US" dirty="0" smtClean="0"/>
              <a:t>Read Loud and Interacting with novels</a:t>
            </a:r>
          </a:p>
          <a:p>
            <a:r>
              <a:rPr lang="en-US" dirty="0" smtClean="0"/>
              <a:t>Every 1.5 to 2 weeks a novel was introduced to the class.</a:t>
            </a:r>
          </a:p>
          <a:p>
            <a:r>
              <a:rPr lang="en-US" dirty="0" smtClean="0"/>
              <a:t>Everyone one in the class received an excerpt from that novel.</a:t>
            </a:r>
          </a:p>
          <a:p>
            <a:r>
              <a:rPr lang="en-US" dirty="0" smtClean="0"/>
              <a:t>I modeled to them how to read aloud.</a:t>
            </a:r>
          </a:p>
          <a:p>
            <a:r>
              <a:rPr lang="en-US" dirty="0" smtClean="0"/>
              <a:t>Then a student would practice by reading aloud to their small group then to the whole class.</a:t>
            </a:r>
          </a:p>
          <a:p>
            <a:r>
              <a:rPr lang="en-US" dirty="0" smtClean="0"/>
              <a:t>This wa</a:t>
            </a:r>
            <a:r>
              <a:rPr lang="en-US" dirty="0"/>
              <a:t>y</a:t>
            </a:r>
            <a:r>
              <a:rPr lang="en-US" dirty="0" smtClean="0"/>
              <a:t> everyone would interact with each text even if they had picked a different novel. </a:t>
            </a:r>
          </a:p>
          <a:p>
            <a:r>
              <a:rPr lang="en-US" dirty="0" smtClean="0"/>
              <a:t>This same process was applied to article that students found or poems or short stories that I brought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7752"/>
            <a:ext cx="10396882" cy="1500014"/>
          </a:xfrm>
        </p:spPr>
        <p:txBody>
          <a:bodyPr>
            <a:normAutofit/>
          </a:bodyPr>
          <a:lstStyle/>
          <a:p>
            <a:r>
              <a:rPr lang="en-US" dirty="0" smtClean="0"/>
              <a:t>Reading Journals and Reader’s Apprenticeship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Text to Text: As you read-think about:</a:t>
            </a:r>
          </a:p>
          <a:p>
            <a:pPr lvl="1"/>
            <a:r>
              <a:rPr lang="en-US" dirty="0"/>
              <a:t>What does this text make you think about in relation to other texts you have read?</a:t>
            </a:r>
          </a:p>
          <a:p>
            <a:pPr lvl="1"/>
            <a:r>
              <a:rPr lang="en-US" dirty="0"/>
              <a:t>Write 1 paragraph  (5-7 sentences)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Text to Self: As you read think about:</a:t>
            </a:r>
          </a:p>
          <a:p>
            <a:pPr marL="457200" lvl="1" indent="0">
              <a:buNone/>
            </a:pPr>
            <a:r>
              <a:rPr lang="en-US" dirty="0"/>
              <a:t>	∙How does this text relate to you and your experiences? </a:t>
            </a:r>
          </a:p>
          <a:p>
            <a:pPr marL="457200" lvl="1" indent="0">
              <a:buNone/>
            </a:pPr>
            <a:r>
              <a:rPr lang="en-US" dirty="0"/>
              <a:t>       ∙ Write 1 paragraph  (5-7 sentences)</a:t>
            </a:r>
          </a:p>
          <a:p>
            <a:pPr marL="457200" lvl="1" indent="0">
              <a:buNone/>
            </a:pPr>
            <a:r>
              <a:rPr lang="en-US" dirty="0"/>
              <a:t> 	</a:t>
            </a:r>
          </a:p>
          <a:p>
            <a:pPr marL="457200" lvl="1" indent="0">
              <a:buNone/>
            </a:pPr>
            <a:r>
              <a:rPr lang="en-US" dirty="0"/>
              <a:t>    Text to World: Are you read think about: </a:t>
            </a:r>
          </a:p>
          <a:p>
            <a:pPr marL="457200" lvl="1" indent="0">
              <a:buNone/>
            </a:pPr>
            <a:r>
              <a:rPr lang="en-US" dirty="0"/>
              <a:t>          ∙ How does the text you are reading relate to current event in society and </a:t>
            </a:r>
            <a:r>
              <a:rPr lang="en-US" dirty="0" smtClean="0"/>
              <a:t>the </a:t>
            </a:r>
            <a:r>
              <a:rPr lang="en-US" dirty="0"/>
              <a:t>world?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Write 1  paragraph  (5-7 sentences)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46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were Reading Journals shared?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read alouds</a:t>
            </a:r>
          </a:p>
          <a:p>
            <a:r>
              <a:rPr lang="en-US" dirty="0" smtClean="0"/>
              <a:t>Whole group read alouds </a:t>
            </a:r>
          </a:p>
          <a:p>
            <a:r>
              <a:rPr lang="en-US" dirty="0" smtClean="0"/>
              <a:t>Creation of a Reading Journal in small groups</a:t>
            </a:r>
          </a:p>
          <a:p>
            <a:r>
              <a:rPr lang="en-US" dirty="0" smtClean="0"/>
              <a:t>Combining different novels to a small group to make connections with all major themes.</a:t>
            </a:r>
          </a:p>
          <a:p>
            <a:r>
              <a:rPr lang="en-US" dirty="0" smtClean="0"/>
              <a:t>Refer to example of student work from English 101 Fall 2016</a:t>
            </a:r>
          </a:p>
        </p:txBody>
      </p:sp>
    </p:spTree>
    <p:extLst>
      <p:ext uri="{BB962C8B-B14F-4D97-AF65-F5344CB8AC3E}">
        <p14:creationId xmlns:p14="http://schemas.microsoft.com/office/powerpoint/2010/main" val="1734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for Website “addresses”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double checked all addresses were made up or “fake”</a:t>
            </a:r>
          </a:p>
          <a:p>
            <a:endParaRPr lang="en-US" dirty="0"/>
          </a:p>
          <a:p>
            <a:r>
              <a:rPr lang="en-US" dirty="0" smtClean="0"/>
              <a:t>For all who were concerned about that aspect.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 still very much appreciate everyone’s advice as I will be sure to adapt more security and other copy right issues with website idea.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Thanks so much for all the feedback!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Websites from Fall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flipH="1">
            <a:off x="543696" y="6400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94442" y="1639330"/>
            <a:ext cx="5088712" cy="3855308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English </a:t>
            </a:r>
            <a:r>
              <a:rPr lang="en-US" b="1" dirty="0"/>
              <a:t>101:  Social Justice Novel Based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Civil Rights Movement:</a:t>
            </a:r>
          </a:p>
          <a:p>
            <a:r>
              <a:rPr lang="en-US" dirty="0"/>
              <a:t>Novel: </a:t>
            </a:r>
            <a:r>
              <a:rPr lang="en-US" i="1" dirty="0"/>
              <a:t>Death of Innocence: The Story of the Hate Crime That Changed America </a:t>
            </a:r>
            <a:r>
              <a:rPr lang="en-US" dirty="0"/>
              <a:t>by Mamie Till-Mobley</a:t>
            </a:r>
          </a:p>
          <a:p>
            <a:r>
              <a:rPr lang="en-US" dirty="0">
                <a:hlinkClick r:id="rId2"/>
              </a:rPr>
              <a:t>http://amcconville1.wixsite.com/socialjustice</a:t>
            </a:r>
            <a:endParaRPr lang="en-US" dirty="0"/>
          </a:p>
          <a:p>
            <a:r>
              <a:rPr lang="en-US" dirty="0"/>
              <a:t>Authors: </a:t>
            </a:r>
            <a:r>
              <a:rPr lang="en-US" b="1" dirty="0"/>
              <a:t>Saudia Sanders | Monserrat Zumaya | AngeLynna McConville | Christie Martinez</a:t>
            </a:r>
          </a:p>
          <a:p>
            <a:pPr marL="0" indent="0">
              <a:buNone/>
            </a:pPr>
            <a:r>
              <a:rPr lang="en-US" b="1" dirty="0" smtClean="0"/>
              <a:t>     Highline </a:t>
            </a:r>
            <a:r>
              <a:rPr lang="en-US" b="1" dirty="0"/>
              <a:t>College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1639330"/>
            <a:ext cx="4864491" cy="634313"/>
          </a:xfrm>
        </p:spPr>
        <p:txBody>
          <a:bodyPr/>
          <a:lstStyle/>
          <a:p>
            <a:r>
              <a:rPr lang="en-US" dirty="0" smtClean="0"/>
              <a:t>Small group photo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91" y="2339546"/>
            <a:ext cx="3782544" cy="3035729"/>
          </a:xfrm>
        </p:spPr>
      </p:pic>
    </p:spTree>
    <p:extLst>
      <p:ext uri="{BB962C8B-B14F-4D97-AF65-F5344CB8AC3E}">
        <p14:creationId xmlns:p14="http://schemas.microsoft.com/office/powerpoint/2010/main" val="7951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Topic: Islamophobia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Novel</a:t>
            </a:r>
            <a:r>
              <a:rPr lang="en-US" dirty="0"/>
              <a:t>: How does it feel to be a problem? By Moustafa Bayoumi</a:t>
            </a:r>
          </a:p>
          <a:p>
            <a:r>
              <a:rPr lang="en-US" dirty="0">
                <a:hlinkClick r:id="rId2"/>
              </a:rPr>
              <a:t>http://zafarkhalilov.wixsite.com/islamophobiafinal</a:t>
            </a:r>
            <a:endParaRPr lang="en-US" dirty="0"/>
          </a:p>
          <a:p>
            <a:r>
              <a:rPr lang="en-US" dirty="0"/>
              <a:t>Authors: Anil Kapoor, </a:t>
            </a:r>
            <a:r>
              <a:rPr lang="en-US" dirty="0" err="1"/>
              <a:t>Mohit</a:t>
            </a:r>
            <a:r>
              <a:rPr lang="en-US" dirty="0"/>
              <a:t> Dhillon, </a:t>
            </a:r>
            <a:r>
              <a:rPr lang="en-US" dirty="0" err="1"/>
              <a:t>Hibo</a:t>
            </a:r>
            <a:r>
              <a:rPr lang="en-US" dirty="0"/>
              <a:t> Omar, </a:t>
            </a:r>
            <a:r>
              <a:rPr lang="en-US" dirty="0" err="1"/>
              <a:t>Abdullahi</a:t>
            </a:r>
            <a:r>
              <a:rPr lang="en-US" dirty="0"/>
              <a:t> Abdi, Zafar </a:t>
            </a:r>
            <a:r>
              <a:rPr lang="en-US" dirty="0" err="1"/>
              <a:t>Khalilov</a:t>
            </a:r>
            <a:endParaRPr lang="en-US" dirty="0"/>
          </a:p>
          <a:p>
            <a:r>
              <a:rPr lang="en-US" dirty="0"/>
              <a:t>Highline College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Small Group Photo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719" y="3028949"/>
            <a:ext cx="3936478" cy="2513012"/>
          </a:xfrm>
        </p:spPr>
      </p:pic>
    </p:spTree>
    <p:extLst>
      <p:ext uri="{BB962C8B-B14F-4D97-AF65-F5344CB8AC3E}">
        <p14:creationId xmlns:p14="http://schemas.microsoft.com/office/powerpoint/2010/main" val="18830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Topic: Chinese American Experience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2" y="2537254"/>
            <a:ext cx="5088712" cy="325394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Novel</a:t>
            </a:r>
            <a:r>
              <a:rPr lang="en-US" dirty="0"/>
              <a:t>: </a:t>
            </a:r>
            <a:r>
              <a:rPr lang="en-US" i="1" dirty="0"/>
              <a:t>Everything I never told you </a:t>
            </a:r>
            <a:r>
              <a:rPr lang="en-US" dirty="0"/>
              <a:t>by Celeste Ng</a:t>
            </a:r>
          </a:p>
          <a:p>
            <a:r>
              <a:rPr lang="en-US" dirty="0">
                <a:hlinkClick r:id="rId2"/>
              </a:rPr>
              <a:t>http://einty.weebly.com/</a:t>
            </a:r>
            <a:endParaRPr lang="en-US" dirty="0"/>
          </a:p>
          <a:p>
            <a:r>
              <a:rPr lang="en-US" dirty="0"/>
              <a:t>Authors: Jenna Yee | Kenneth Tran | Bonzy Nguyen | Angela </a:t>
            </a:r>
            <a:r>
              <a:rPr lang="en-US" dirty="0" err="1"/>
              <a:t>Kalchik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Highline College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1095632"/>
            <a:ext cx="4864491" cy="1647758"/>
          </a:xfrm>
        </p:spPr>
        <p:txBody>
          <a:bodyPr/>
          <a:lstStyle/>
          <a:p>
            <a:r>
              <a:rPr lang="en-US" dirty="0" smtClean="0"/>
              <a:t>Small Group Photo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10" y="2685535"/>
            <a:ext cx="4459318" cy="2689740"/>
          </a:xfrm>
        </p:spPr>
      </p:pic>
    </p:spTree>
    <p:extLst>
      <p:ext uri="{BB962C8B-B14F-4D97-AF65-F5344CB8AC3E}">
        <p14:creationId xmlns:p14="http://schemas.microsoft.com/office/powerpoint/2010/main" val="30809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Community Photo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11" y="2628598"/>
            <a:ext cx="6944497" cy="3459164"/>
          </a:xfrm>
        </p:spPr>
      </p:pic>
    </p:spTree>
    <p:extLst>
      <p:ext uri="{BB962C8B-B14F-4D97-AF65-F5344CB8AC3E}">
        <p14:creationId xmlns:p14="http://schemas.microsoft.com/office/powerpoint/2010/main" val="16761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wrote more in depth about complex novels in their weekly reading journals.</a:t>
            </a:r>
          </a:p>
          <a:p>
            <a:r>
              <a:rPr lang="en-US" dirty="0" smtClean="0"/>
              <a:t>Students were more enthusiastic as a whole to complete their novel.</a:t>
            </a:r>
          </a:p>
          <a:p>
            <a:r>
              <a:rPr lang="en-US" dirty="0" smtClean="0"/>
              <a:t>Students were more apt to apply RA to shorter readings that ranged from articles to short stories and poems. </a:t>
            </a:r>
          </a:p>
          <a:p>
            <a:r>
              <a:rPr lang="en-US" dirty="0" smtClean="0"/>
              <a:t>Students were more active in discussions.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101 Plus and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students chose from the following novels:</a:t>
            </a:r>
          </a:p>
          <a:p>
            <a:endParaRPr lang="en-US" dirty="0"/>
          </a:p>
          <a:p>
            <a:r>
              <a:rPr lang="en-US" i="1" dirty="0"/>
              <a:t>The Absolutely True Diary of a part-time Indian</a:t>
            </a:r>
            <a:r>
              <a:rPr lang="en-US" dirty="0"/>
              <a:t> by Sherman </a:t>
            </a:r>
            <a:r>
              <a:rPr lang="en-US" dirty="0" smtClean="0"/>
              <a:t>Alexie</a:t>
            </a:r>
            <a:endParaRPr lang="en-US" i="1" dirty="0" smtClean="0"/>
          </a:p>
          <a:p>
            <a:r>
              <a:rPr lang="en-US" i="1" dirty="0" smtClean="0"/>
              <a:t>To be a Slave </a:t>
            </a:r>
            <a:r>
              <a:rPr lang="en-US" dirty="0" smtClean="0"/>
              <a:t>by Julius Lester</a:t>
            </a:r>
          </a:p>
          <a:p>
            <a:r>
              <a:rPr lang="en-US" i="1" dirty="0" smtClean="0"/>
              <a:t>Enrique’s Journey </a:t>
            </a:r>
            <a:r>
              <a:rPr lang="en-US" dirty="0" smtClean="0"/>
              <a:t>by Sonia Nazario</a:t>
            </a:r>
          </a:p>
          <a:p>
            <a:r>
              <a:rPr lang="en-US" i="1" dirty="0"/>
              <a:t>When the Emperor was Divine </a:t>
            </a:r>
            <a:r>
              <a:rPr lang="en-US" dirty="0"/>
              <a:t>by Julie </a:t>
            </a:r>
            <a:r>
              <a:rPr lang="en-US" dirty="0" smtClean="0"/>
              <a:t>Otsuka</a:t>
            </a:r>
          </a:p>
          <a:p>
            <a:r>
              <a:rPr lang="en-US" i="1" dirty="0"/>
              <a:t>All the Rage </a:t>
            </a:r>
            <a:r>
              <a:rPr lang="en-US" dirty="0"/>
              <a:t>by Courtney Summers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Reading Apprenticeship?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using the </a:t>
            </a:r>
            <a:r>
              <a:rPr lang="en-US" b="1" dirty="0"/>
              <a:t>Reading </a:t>
            </a:r>
            <a:r>
              <a:rPr lang="en-US" b="1" dirty="0" smtClean="0"/>
              <a:t>Apprenticeship </a:t>
            </a:r>
            <a:r>
              <a:rPr lang="en-US" dirty="0" smtClean="0"/>
              <a:t>framework </a:t>
            </a:r>
            <a:r>
              <a:rPr lang="en-US" dirty="0"/>
              <a:t>regularly model disciplinary-specific literacy skills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students build high-level comprehension strategies, engage students in building knowledge by making connections to background knowledge they already have, and provide ample guided, </a:t>
            </a:r>
            <a:r>
              <a:rPr lang="en-US" dirty="0" smtClean="0"/>
              <a:t>collaborative</a:t>
            </a:r>
            <a:r>
              <a:rPr lang="en-US" dirty="0"/>
              <a:t> </a:t>
            </a:r>
            <a:r>
              <a:rPr lang="en-US" dirty="0" smtClean="0"/>
              <a:t>guidance.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7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novels?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The Absolutely True Diary of a part-time Indian</a:t>
            </a:r>
            <a:r>
              <a:rPr lang="en-US" dirty="0"/>
              <a:t> by Sherman </a:t>
            </a:r>
            <a:r>
              <a:rPr lang="en-US" dirty="0" smtClean="0"/>
              <a:t>Alexie-230 pages-</a:t>
            </a:r>
          </a:p>
          <a:p>
            <a:r>
              <a:rPr lang="en-US" dirty="0" smtClean="0"/>
              <a:t>This is a funny and tragic story that I have used since I started teaching five years ago. Very popular with students</a:t>
            </a:r>
          </a:p>
          <a:p>
            <a:r>
              <a:rPr lang="en-US" i="1" dirty="0" smtClean="0"/>
              <a:t>This is a young adult novel and since this is an English 101 Plus class (English 101 and 91 combined-there is a developmental aspect to Reading and Writing skills in students) </a:t>
            </a:r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To </a:t>
            </a:r>
            <a:r>
              <a:rPr lang="en-US" i="1" dirty="0"/>
              <a:t>be a Slave </a:t>
            </a:r>
            <a:r>
              <a:rPr lang="en-US" dirty="0"/>
              <a:t>by Julius </a:t>
            </a:r>
            <a:r>
              <a:rPr lang="en-US" dirty="0" smtClean="0"/>
              <a:t>Lester-Lester tells the story of slaves in the USA and does so in a very honest way. One of the shorter novels: 156 pages</a:t>
            </a:r>
          </a:p>
          <a:p>
            <a:r>
              <a:rPr lang="en-US" i="1" dirty="0"/>
              <a:t>This is a young adult novel and since this is an English 101 Plus class (English 101 and 91 combined-there is a developmental aspect to Reading and Writing skills in students)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Enrique’s Journey </a:t>
            </a:r>
            <a:r>
              <a:rPr lang="en-US" dirty="0"/>
              <a:t>by Sonia </a:t>
            </a:r>
            <a:r>
              <a:rPr lang="en-US" dirty="0" err="1"/>
              <a:t>Nazario</a:t>
            </a:r>
            <a:r>
              <a:rPr lang="en-US" dirty="0"/>
              <a:t>-Immigration is a very relevant topic for today’s time period. </a:t>
            </a:r>
          </a:p>
          <a:p>
            <a:r>
              <a:rPr lang="en-US" dirty="0"/>
              <a:t>Though this story is a young adult novel is 300 pages and offers challenge if a student is looking for that. </a:t>
            </a:r>
          </a:p>
          <a:p>
            <a:r>
              <a:rPr lang="en-US" i="1" dirty="0"/>
              <a:t>When the Emperor was Divine </a:t>
            </a:r>
            <a:r>
              <a:rPr lang="en-US" dirty="0"/>
              <a:t>by Julie </a:t>
            </a:r>
            <a:r>
              <a:rPr lang="en-US" dirty="0" smtClean="0"/>
              <a:t>Otsuka- 144 pages</a:t>
            </a:r>
          </a:p>
          <a:p>
            <a:r>
              <a:rPr lang="en-US" dirty="0" smtClean="0"/>
              <a:t>Another story I have used since I started teaching and also very popular with students. </a:t>
            </a:r>
            <a:endParaRPr lang="en-US" dirty="0"/>
          </a:p>
          <a:p>
            <a:r>
              <a:rPr lang="en-US" i="1" dirty="0"/>
              <a:t>All the Rage </a:t>
            </a:r>
            <a:r>
              <a:rPr lang="en-US" dirty="0"/>
              <a:t>by Courtney </a:t>
            </a:r>
            <a:r>
              <a:rPr lang="en-US" dirty="0" smtClean="0"/>
              <a:t>Summers-another young adult novel and 317 pages!</a:t>
            </a:r>
          </a:p>
          <a:p>
            <a:r>
              <a:rPr lang="en-US" dirty="0" smtClean="0"/>
              <a:t>Challenging to read that many pages but the story is not too challenging.</a:t>
            </a:r>
          </a:p>
          <a:p>
            <a:r>
              <a:rPr lang="en-US" dirty="0" smtClean="0"/>
              <a:t>Very tough relevant topic about rape culture.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To be a Slave </a:t>
            </a:r>
            <a:r>
              <a:rPr lang="en-US" dirty="0" smtClean="0"/>
              <a:t>Novel and “12 Years a Slave” Film </a:t>
            </a:r>
          </a:p>
          <a:p>
            <a:r>
              <a:rPr lang="en-US" dirty="0" smtClean="0"/>
              <a:t> </a:t>
            </a:r>
            <a:r>
              <a:rPr lang="en-US" i="1" dirty="0"/>
              <a:t>The Absolutely True Diary of a part-time </a:t>
            </a:r>
            <a:r>
              <a:rPr lang="en-US" i="1" dirty="0" smtClean="0"/>
              <a:t>Indian novel and film “Smoke Signals” </a:t>
            </a:r>
          </a:p>
          <a:p>
            <a:r>
              <a:rPr lang="en-US" i="1" dirty="0" smtClean="0"/>
              <a:t>When the Emperor was Divine novel and “Snow Falling on Cedars” film and other article about Japanese American Internment</a:t>
            </a:r>
          </a:p>
          <a:p>
            <a:r>
              <a:rPr lang="en-US" i="1" dirty="0" smtClean="0"/>
              <a:t>Enrique’s Journey</a:t>
            </a:r>
            <a:r>
              <a:rPr lang="en-US" dirty="0" smtClean="0"/>
              <a:t> and “What Would you do” excerpts and articles about Trump and  Muslim Ban.</a:t>
            </a:r>
          </a:p>
          <a:p>
            <a:r>
              <a:rPr lang="en-US" i="1" dirty="0" smtClean="0"/>
              <a:t>All the Rage </a:t>
            </a:r>
            <a:r>
              <a:rPr lang="en-US" dirty="0" smtClean="0"/>
              <a:t>novel and “Malala” film with additional articles about Trump and “Grabbing” women.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Novels and Small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Activities in class:</a:t>
            </a:r>
          </a:p>
          <a:p>
            <a:r>
              <a:rPr lang="en-US" dirty="0"/>
              <a:t>Read Loud and Interacting with novels</a:t>
            </a:r>
          </a:p>
          <a:p>
            <a:r>
              <a:rPr lang="en-US" dirty="0"/>
              <a:t>Every 1.5 to 2 weeks a novel was introduced to the class.</a:t>
            </a:r>
          </a:p>
          <a:p>
            <a:r>
              <a:rPr lang="en-US" dirty="0"/>
              <a:t>Everyone one in the class received an excerpt from that novel.</a:t>
            </a:r>
          </a:p>
          <a:p>
            <a:r>
              <a:rPr lang="en-US" dirty="0"/>
              <a:t>I modeled to them how to read aloud.</a:t>
            </a:r>
          </a:p>
          <a:p>
            <a:r>
              <a:rPr lang="en-US" dirty="0"/>
              <a:t>Then a student would practice by reading aloud to their small group then to the whole class.</a:t>
            </a:r>
          </a:p>
          <a:p>
            <a:r>
              <a:rPr lang="en-US" dirty="0"/>
              <a:t>This way everyone would interact with each text even if they had picked a different novel. </a:t>
            </a:r>
          </a:p>
          <a:p>
            <a:r>
              <a:rPr lang="en-US" dirty="0"/>
              <a:t>This same process was applied to article that students found or poems or short stories that I brought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Reading Apprenticeship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attachment for student examples</a:t>
            </a:r>
          </a:p>
          <a:p>
            <a:endParaRPr lang="en-US" dirty="0"/>
          </a:p>
          <a:p>
            <a:r>
              <a:rPr lang="en-US" dirty="0" smtClean="0"/>
              <a:t>First Example: What students did at first Journals 1-3 (Individuals)</a:t>
            </a:r>
          </a:p>
          <a:p>
            <a:r>
              <a:rPr lang="en-US" dirty="0" smtClean="0"/>
              <a:t>Second Example: What students did the last few journals. ( Small Group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Reviews and their final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101 Plus will end in a Book Review and Presentation of each of their novels.</a:t>
            </a:r>
          </a:p>
          <a:p>
            <a:r>
              <a:rPr lang="en-US" dirty="0" smtClean="0"/>
              <a:t>They will be placed in small groups.</a:t>
            </a:r>
          </a:p>
          <a:p>
            <a:r>
              <a:rPr lang="en-US" dirty="0" smtClean="0"/>
              <a:t>They do have the option of working as individuals.</a:t>
            </a:r>
          </a:p>
          <a:p>
            <a:r>
              <a:rPr lang="en-US" dirty="0" smtClean="0"/>
              <a:t>This is a timed assignment over a two day period.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RA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made stronger connections with:</a:t>
            </a:r>
          </a:p>
          <a:p>
            <a:pPr marL="0" indent="0">
              <a:buNone/>
            </a:pPr>
            <a:r>
              <a:rPr lang="en-US" dirty="0" smtClean="0"/>
              <a:t>a.) their novels and themselves</a:t>
            </a:r>
          </a:p>
          <a:p>
            <a:pPr marL="0" indent="0">
              <a:buNone/>
            </a:pPr>
            <a:r>
              <a:rPr lang="en-US" dirty="0" smtClean="0"/>
              <a:t>b.) each other’s novels</a:t>
            </a:r>
          </a:p>
          <a:p>
            <a:pPr marL="0" indent="0">
              <a:buNone/>
            </a:pPr>
            <a:r>
              <a:rPr lang="en-US" dirty="0" smtClean="0"/>
              <a:t>c.) each others individual stories as well </a:t>
            </a:r>
          </a:p>
          <a:p>
            <a:pPr marL="0" indent="0">
              <a:buNone/>
            </a:pPr>
            <a:r>
              <a:rPr lang="en-US" dirty="0" smtClean="0"/>
              <a:t>d.) went deeper in analysis on formal essays in class</a:t>
            </a:r>
          </a:p>
          <a:p>
            <a:pPr marL="0" indent="0">
              <a:buNone/>
            </a:pPr>
            <a:r>
              <a:rPr lang="en-US" dirty="0" smtClean="0"/>
              <a:t>e.) went deeper in weekly discussions in class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181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Umoja English 101 and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Novel of the quarter: </a:t>
            </a:r>
          </a:p>
          <a:p>
            <a:r>
              <a:rPr lang="en-US" i="1" dirty="0" smtClean="0"/>
              <a:t>Death of Innocence: The Story of the Hate Crime that Changed America by Mamie Till</a:t>
            </a:r>
          </a:p>
          <a:p>
            <a:r>
              <a:rPr lang="en-US" i="1" dirty="0" smtClean="0"/>
              <a:t>Other Readings and materials: </a:t>
            </a:r>
          </a:p>
          <a:p>
            <a:r>
              <a:rPr lang="en-US" i="1" dirty="0" smtClean="0"/>
              <a:t>Excerpts from Post Traumatic Slave Syndrome by Dr. Joy Degruy</a:t>
            </a:r>
          </a:p>
          <a:p>
            <a:r>
              <a:rPr lang="en-US" i="1" dirty="0" smtClean="0"/>
              <a:t>“Theme from English B” and “I, too sing America” by Langston Hughes</a:t>
            </a:r>
          </a:p>
          <a:p>
            <a:r>
              <a:rPr lang="en-US" i="1" dirty="0" smtClean="0"/>
              <a:t>Eyes on the Prize Documentary Series Episodes 1-7</a:t>
            </a:r>
          </a:p>
          <a:p>
            <a:r>
              <a:rPr lang="en-US" i="1" dirty="0" smtClean="0"/>
              <a:t>“Still I Rise” Maya Angelou</a:t>
            </a:r>
          </a:p>
          <a:p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61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RA applied?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Text to Text: As you read-think about:</a:t>
            </a:r>
          </a:p>
          <a:p>
            <a:pPr lvl="1"/>
            <a:r>
              <a:rPr lang="en-US" dirty="0"/>
              <a:t>What does this text make you think about in relation to other texts you have read?</a:t>
            </a:r>
          </a:p>
          <a:p>
            <a:pPr lvl="1"/>
            <a:r>
              <a:rPr lang="en-US" dirty="0"/>
              <a:t>Write 1 paragraph  (5-7 sentences)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Text to Self: As you read think about:</a:t>
            </a:r>
          </a:p>
          <a:p>
            <a:pPr marL="457200" lvl="1" indent="0">
              <a:buNone/>
            </a:pPr>
            <a:r>
              <a:rPr lang="en-US" dirty="0"/>
              <a:t>	∙How does this text relate to you and your experiences? </a:t>
            </a:r>
          </a:p>
          <a:p>
            <a:pPr marL="457200" lvl="1" indent="0">
              <a:buNone/>
            </a:pPr>
            <a:r>
              <a:rPr lang="en-US" dirty="0"/>
              <a:t>       ∙ Write 1 paragraph  (5-7 sentences)</a:t>
            </a:r>
          </a:p>
          <a:p>
            <a:pPr marL="457200" lvl="1" indent="0">
              <a:buNone/>
            </a:pPr>
            <a:r>
              <a:rPr lang="en-US" dirty="0"/>
              <a:t> 	</a:t>
            </a:r>
          </a:p>
          <a:p>
            <a:pPr marL="457200" lvl="1" indent="0">
              <a:buNone/>
            </a:pPr>
            <a:r>
              <a:rPr lang="en-US" dirty="0"/>
              <a:t>    Text to World: Are you read think about: </a:t>
            </a:r>
          </a:p>
          <a:p>
            <a:pPr marL="457200" lvl="1" indent="0">
              <a:buNone/>
            </a:pPr>
            <a:r>
              <a:rPr lang="en-US" dirty="0"/>
              <a:t>          ∙ How does the text you are reading relate to current event in society and the world?    </a:t>
            </a:r>
          </a:p>
          <a:p>
            <a:pPr marL="457200" lvl="1" indent="0">
              <a:buNone/>
            </a:pPr>
            <a:r>
              <a:rPr lang="en-US" dirty="0"/>
              <a:t>               Write 1  paragraph  (5-7 sentences)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Umoja 101 Students….wrote 5 RA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Wrote text to text, text to self and text to world. Their main focus was…</a:t>
            </a:r>
          </a:p>
          <a:p>
            <a:pPr marL="0" indent="0">
              <a:buNone/>
            </a:pPr>
            <a:r>
              <a:rPr lang="en-US" dirty="0" smtClean="0"/>
              <a:t>Mamie Till’s Novel </a:t>
            </a:r>
            <a:r>
              <a:rPr lang="en-US" i="1" dirty="0" smtClean="0"/>
              <a:t>Death of Innocence</a:t>
            </a:r>
          </a:p>
          <a:p>
            <a:r>
              <a:rPr lang="en-US" dirty="0" smtClean="0"/>
              <a:t>Then….</a:t>
            </a:r>
          </a:p>
          <a:p>
            <a:pPr marL="0" indent="0">
              <a:buNone/>
            </a:pPr>
            <a:r>
              <a:rPr lang="en-US" dirty="0" smtClean="0"/>
              <a:t>Students discussed with each other in small groups </a:t>
            </a:r>
          </a:p>
          <a:p>
            <a:r>
              <a:rPr lang="en-US" dirty="0" smtClean="0"/>
              <a:t>And…</a:t>
            </a:r>
          </a:p>
          <a:p>
            <a:pPr marL="0" indent="0">
              <a:buNone/>
            </a:pPr>
            <a:r>
              <a:rPr lang="en-US" dirty="0" smtClean="0"/>
              <a:t>With discussion and brainstormed with me one-on-one.</a:t>
            </a:r>
          </a:p>
          <a:p>
            <a:r>
              <a:rPr lang="en-US" dirty="0" smtClean="0"/>
              <a:t>Finally,</a:t>
            </a:r>
          </a:p>
          <a:p>
            <a:pPr marL="0" indent="0">
              <a:buNone/>
            </a:pPr>
            <a:r>
              <a:rPr lang="en-US" dirty="0" smtClean="0"/>
              <a:t>Students did Writer’s Workshop with me in one-on-one meetings and also wrote more of their journals at this time. </a:t>
            </a:r>
          </a:p>
          <a:p>
            <a:pPr marL="0" indent="0">
              <a:buNone/>
            </a:pPr>
            <a:r>
              <a:rPr lang="en-US" dirty="0" smtClean="0"/>
              <a:t>We came up with more connections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Read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handout.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5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example of student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will receive a copy of this.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made more connections with their own experiences and Mamie Till/Emmitt Till.</a:t>
            </a:r>
          </a:p>
          <a:p>
            <a:r>
              <a:rPr lang="en-US" dirty="0" smtClean="0"/>
              <a:t>Students were able to see that connections with Mamie Till’s novel could be related to not just other novels, but documentaries, music videos, songs and short stories/poems.</a:t>
            </a:r>
          </a:p>
          <a:p>
            <a:r>
              <a:rPr lang="en-US" dirty="0" smtClean="0"/>
              <a:t>Students were able to also make connections with Mamie Till’s novel and the world. </a:t>
            </a:r>
          </a:p>
          <a:p>
            <a:r>
              <a:rPr lang="en-US" dirty="0" smtClean="0"/>
              <a:t>Finally, students could also go deeper in terms of analysis and this showed in each journal and in our weekly one-on-one meetings.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62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101 Fall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was Reading apprenticeship added to Fall 2016 English 101? </a:t>
            </a:r>
          </a:p>
          <a:p>
            <a:endParaRPr lang="en-US" dirty="0"/>
          </a:p>
          <a:p>
            <a:r>
              <a:rPr lang="en-US" dirty="0" smtClean="0"/>
              <a:t>There were six novels students could sign up for</a:t>
            </a:r>
          </a:p>
          <a:p>
            <a:r>
              <a:rPr lang="en-US" i="1" dirty="0" smtClean="0"/>
              <a:t>All the Rage  </a:t>
            </a:r>
            <a:r>
              <a:rPr lang="en-US" dirty="0" smtClean="0"/>
              <a:t>by Courtney Summers</a:t>
            </a:r>
          </a:p>
          <a:p>
            <a:r>
              <a:rPr lang="en-US" i="1" dirty="0" smtClean="0"/>
              <a:t>Death of Innocence: The Story of the hate crime that changed America </a:t>
            </a:r>
            <a:r>
              <a:rPr lang="en-US" dirty="0" smtClean="0"/>
              <a:t>by Mamie Till</a:t>
            </a:r>
          </a:p>
          <a:p>
            <a:r>
              <a:rPr lang="en-US" i="1" dirty="0" smtClean="0"/>
              <a:t>Everything I never told you </a:t>
            </a:r>
            <a:r>
              <a:rPr lang="en-US" dirty="0" smtClean="0"/>
              <a:t>by Celeste NG</a:t>
            </a:r>
          </a:p>
          <a:p>
            <a:r>
              <a:rPr lang="en-US" i="1" dirty="0" smtClean="0"/>
              <a:t>Black Elk Speaks </a:t>
            </a:r>
            <a:r>
              <a:rPr lang="en-US" dirty="0" smtClean="0"/>
              <a:t>by Black Elk</a:t>
            </a:r>
          </a:p>
          <a:p>
            <a:r>
              <a:rPr lang="en-US" i="1" dirty="0" smtClean="0"/>
              <a:t>The Mayor of Castro Street </a:t>
            </a:r>
            <a:r>
              <a:rPr lang="en-US" dirty="0" smtClean="0"/>
              <a:t>by Randy Shilts </a:t>
            </a:r>
          </a:p>
          <a:p>
            <a:r>
              <a:rPr lang="en-US" i="1" dirty="0" smtClean="0"/>
              <a:t>How does it feel to be a problem </a:t>
            </a:r>
            <a:r>
              <a:rPr lang="en-US" dirty="0" smtClean="0"/>
              <a:t>by Moustafa Bayoumi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6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these novels chosen?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403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 did a survey of 2 years of English 101 students at both Green River College and Highline College of what topics they would like covered.</a:t>
            </a:r>
          </a:p>
          <a:p>
            <a:r>
              <a:rPr lang="en-US" dirty="0" smtClean="0"/>
              <a:t>Here are the results: </a:t>
            </a:r>
          </a:p>
          <a:p>
            <a:r>
              <a:rPr lang="en-US" dirty="0" smtClean="0"/>
              <a:t>The majority thought any novel that was more authentic would be most </a:t>
            </a:r>
            <a:r>
              <a:rPr lang="en-US" i="1" dirty="0" smtClean="0"/>
              <a:t>suitable for Civil Rights Movement conversations. </a:t>
            </a:r>
          </a:p>
          <a:p>
            <a:r>
              <a:rPr lang="en-US" i="1" dirty="0" smtClean="0"/>
              <a:t>I use Death of Innocence: The Story of the Hate Crime that Changed A</a:t>
            </a:r>
            <a:r>
              <a:rPr lang="en-US" dirty="0" smtClean="0"/>
              <a:t>merica </a:t>
            </a:r>
          </a:p>
          <a:p>
            <a:r>
              <a:rPr lang="en-US" dirty="0" smtClean="0"/>
              <a:t>I used to use </a:t>
            </a:r>
            <a:r>
              <a:rPr lang="en-US" i="1" dirty="0" smtClean="0"/>
              <a:t>The Help</a:t>
            </a:r>
          </a:p>
          <a:p>
            <a:r>
              <a:rPr lang="en-US" dirty="0" smtClean="0"/>
              <a:t>Many female students added that they would like to talk more about “Rape Culture”</a:t>
            </a:r>
          </a:p>
          <a:p>
            <a:r>
              <a:rPr lang="en-US" dirty="0" smtClean="0"/>
              <a:t>Many Asian students said they would love ANY novel about any Asian writer.</a:t>
            </a:r>
          </a:p>
          <a:p>
            <a:r>
              <a:rPr lang="en-US" dirty="0" smtClean="0"/>
              <a:t>Some students from the LGBTQ community wrote that they would like to read something about a Gay Civil Rights Leader like Harvey Milk.</a:t>
            </a:r>
          </a:p>
          <a:p>
            <a:r>
              <a:rPr lang="en-US" dirty="0" smtClean="0"/>
              <a:t>Many of my students that identify as Muslim wanted an authentic text about being Muslim in the United States</a:t>
            </a:r>
          </a:p>
          <a:p>
            <a:r>
              <a:rPr lang="en-US" dirty="0" smtClean="0"/>
              <a:t>Finally, I had some suggestions from students who either a.) identified as Native American or b.) Environmental Activist students wanted a story about Native Americans, their experience and their respect for the land.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asked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What topic would you like to cover more and why?</a:t>
            </a:r>
          </a:p>
          <a:p>
            <a:r>
              <a:rPr lang="en-US" dirty="0" smtClean="0"/>
              <a:t>2.) Did you like the Civil Rights Movement topic? Why or why not? </a:t>
            </a:r>
          </a:p>
          <a:p>
            <a:r>
              <a:rPr lang="en-US" dirty="0" smtClean="0"/>
              <a:t>3.) Did you appreciate my choice of </a:t>
            </a:r>
            <a:r>
              <a:rPr lang="en-US" i="1" dirty="0" smtClean="0"/>
              <a:t>The Help</a:t>
            </a:r>
            <a:r>
              <a:rPr lang="en-US" dirty="0" smtClean="0"/>
              <a:t>? Why or why not? Is there another novel I should use? Why? </a:t>
            </a:r>
          </a:p>
          <a:p>
            <a:r>
              <a:rPr lang="en-US" dirty="0" smtClean="0"/>
              <a:t>4.) Do you appreciate a topic that you feel directly relates to you? Why </a:t>
            </a:r>
            <a:r>
              <a:rPr lang="en-US" smtClean="0"/>
              <a:t>or why not?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6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 Materials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Islamophobia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* What Would you do TV Show Excerpts</a:t>
            </a:r>
          </a:p>
          <a:p>
            <a:r>
              <a:rPr lang="en-US" b="1" dirty="0"/>
              <a:t>Muslim Leader: Homophobia and Islamophobia Are Connected Systems of Oppression</a:t>
            </a:r>
          </a:p>
          <a:p>
            <a:pPr fontAlgn="t"/>
            <a:r>
              <a:rPr lang="en-US" dirty="0" err="1">
                <a:hlinkClick r:id="rId2"/>
              </a:rPr>
              <a:t>Nihad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Awad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NihadAwad</a:t>
            </a:r>
            <a:endParaRPr lang="en-US" dirty="0" smtClean="0"/>
          </a:p>
          <a:p>
            <a:r>
              <a:rPr lang="en-US" dirty="0" smtClean="0"/>
              <a:t>He Named Me Malala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Native American Experience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Sherman Alexie Stories</a:t>
            </a:r>
          </a:p>
          <a:p>
            <a:r>
              <a:rPr lang="en-US" dirty="0" smtClean="0"/>
              <a:t>Short Videos: Native American Experience</a:t>
            </a:r>
          </a:p>
          <a:p>
            <a:r>
              <a:rPr lang="en-US" dirty="0" smtClean="0"/>
              <a:t>Dakota Access Pipeline On-line Reading Materials</a:t>
            </a:r>
          </a:p>
          <a:p>
            <a:r>
              <a:rPr lang="en-US" dirty="0" smtClean="0"/>
              <a:t>“The Loss of Native America Lands:-short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Civil Rights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Eyes on the Prize Documentary Excerpts</a:t>
            </a:r>
          </a:p>
          <a:p>
            <a:r>
              <a:rPr lang="en-US" dirty="0" smtClean="0"/>
              <a:t>Langston Hughes Poems</a:t>
            </a:r>
          </a:p>
          <a:p>
            <a:r>
              <a:rPr lang="en-US" dirty="0" smtClean="0"/>
              <a:t>Malcolm X, Martin Luther King Jr. Short Stories</a:t>
            </a:r>
          </a:p>
          <a:p>
            <a:r>
              <a:rPr lang="en-US" dirty="0" smtClean="0"/>
              <a:t>“Still I Rise” </a:t>
            </a:r>
          </a:p>
          <a:p>
            <a:r>
              <a:rPr lang="en-US" dirty="0" smtClean="0"/>
              <a:t>Timeline of Civil Rights 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LBBTQ Movement and more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“Take me to Church” by Hozier</a:t>
            </a:r>
          </a:p>
          <a:p>
            <a:r>
              <a:rPr lang="en-US" dirty="0" smtClean="0"/>
              <a:t>“Born this Way”-Lady Gaga</a:t>
            </a:r>
          </a:p>
          <a:p>
            <a:r>
              <a:rPr lang="en-US" dirty="0" smtClean="0"/>
              <a:t>Mathew Shepherd's Story via on-line resources</a:t>
            </a:r>
          </a:p>
          <a:p>
            <a:r>
              <a:rPr lang="en-US" dirty="0" smtClean="0"/>
              <a:t>“Milk” starring Sean Penn</a:t>
            </a:r>
          </a:p>
          <a:p>
            <a:r>
              <a:rPr lang="en-US" dirty="0" smtClean="0"/>
              <a:t>LGBTQ Timeline of Historic Events and Legal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Topics and Materials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Rape Culture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Donald Trump and “Grab Them…”</a:t>
            </a:r>
          </a:p>
          <a:p>
            <a:r>
              <a:rPr lang="en-US" dirty="0" smtClean="0"/>
              <a:t>Jessica’s Feminized Atmosphere: Daily Show with John Stewart-short video clip</a:t>
            </a:r>
          </a:p>
          <a:p>
            <a:r>
              <a:rPr lang="en-US" dirty="0" smtClean="0"/>
              <a:t>Women’s Liberation Movement Timeline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Chinese American Experience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Myth of the Model Minority Article</a:t>
            </a:r>
          </a:p>
          <a:p>
            <a:r>
              <a:rPr lang="en-US" dirty="0" smtClean="0"/>
              <a:t>Chinese American Movement in the United States</a:t>
            </a:r>
          </a:p>
          <a:p>
            <a:r>
              <a:rPr lang="en-US" dirty="0" smtClean="0"/>
              <a:t>“I am not your Asian Stereotype”-Ted Talks</a:t>
            </a:r>
          </a:p>
          <a:p>
            <a:r>
              <a:rPr lang="en-US" dirty="0" smtClean="0"/>
              <a:t>“Beyond Activism: Four Decades of Social Justice”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124</TotalTime>
  <Words>1926</Words>
  <Application>Microsoft Office PowerPoint</Application>
  <PresentationFormat>Widescreen</PresentationFormat>
  <Paragraphs>228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Trebuchet MS</vt:lpstr>
      <vt:lpstr>Berlin</vt:lpstr>
      <vt:lpstr>Reading Apprenticeship</vt:lpstr>
      <vt:lpstr>What is Reading Apprenticeship?</vt:lpstr>
      <vt:lpstr>Example of Read Aloud</vt:lpstr>
      <vt:lpstr>English 101 Fall 2016</vt:lpstr>
      <vt:lpstr>Why were these novels chosen? </vt:lpstr>
      <vt:lpstr>Survey asked these questions</vt:lpstr>
      <vt:lpstr>Other Class Materials</vt:lpstr>
      <vt:lpstr>More Topics</vt:lpstr>
      <vt:lpstr>Final Topics and Materials</vt:lpstr>
      <vt:lpstr>Novels and small group work</vt:lpstr>
      <vt:lpstr>Reading Journals and Reader’s Apprenticeship </vt:lpstr>
      <vt:lpstr>How were Reading Journals shared?</vt:lpstr>
      <vt:lpstr>Clarification for Website “addresses”</vt:lpstr>
      <vt:lpstr>Example Websites from Fall 2016</vt:lpstr>
      <vt:lpstr>Another Perspective</vt:lpstr>
      <vt:lpstr>One last Example</vt:lpstr>
      <vt:lpstr>Classroom Community Photo</vt:lpstr>
      <vt:lpstr>Improved Comprehension</vt:lpstr>
      <vt:lpstr>English 101 Plus and RA</vt:lpstr>
      <vt:lpstr>Why these novels? </vt:lpstr>
      <vt:lpstr>Continued….</vt:lpstr>
      <vt:lpstr>Other Class Materials</vt:lpstr>
      <vt:lpstr>Novels and Small Group Work</vt:lpstr>
      <vt:lpstr>Writing and Reading Apprenticeship</vt:lpstr>
      <vt:lpstr>Book Reviews and their final assignment</vt:lpstr>
      <vt:lpstr>How did RA help?</vt:lpstr>
      <vt:lpstr>Umoja English 101 and RA</vt:lpstr>
      <vt:lpstr>How was RA applied?</vt:lpstr>
      <vt:lpstr>Umoja 101 Students….wrote 5 RA Journals</vt:lpstr>
      <vt:lpstr>See example of student reflection</vt:lpstr>
      <vt:lpstr>How did this help?</vt:lpstr>
      <vt:lpstr>Thank you!</vt:lpstr>
    </vt:vector>
  </TitlesOfParts>
  <Company>Highline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Apprenticeship</dc:title>
  <dc:creator>Gardner, Miranda J</dc:creator>
  <cp:lastModifiedBy>Gardner, Miranda J</cp:lastModifiedBy>
  <cp:revision>18</cp:revision>
  <dcterms:created xsi:type="dcterms:W3CDTF">2017-03-01T22:15:55Z</dcterms:created>
  <dcterms:modified xsi:type="dcterms:W3CDTF">2017-03-15T03:50:59Z</dcterms:modified>
</cp:coreProperties>
</file>