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1" r:id="rId3"/>
    <p:sldId id="275" r:id="rId4"/>
    <p:sldId id="258" r:id="rId5"/>
    <p:sldId id="272" r:id="rId6"/>
    <p:sldId id="260" r:id="rId7"/>
    <p:sldId id="262" r:id="rId8"/>
    <p:sldId id="265" r:id="rId9"/>
    <p:sldId id="281" r:id="rId10"/>
    <p:sldId id="276" r:id="rId11"/>
    <p:sldId id="277" r:id="rId12"/>
    <p:sldId id="263" r:id="rId13"/>
    <p:sldId id="266" r:id="rId14"/>
    <p:sldId id="278" r:id="rId15"/>
    <p:sldId id="264" r:id="rId16"/>
    <p:sldId id="267" r:id="rId17"/>
    <p:sldId id="279" r:id="rId18"/>
    <p:sldId id="268" r:id="rId19"/>
    <p:sldId id="261" r:id="rId20"/>
    <p:sldId id="280" r:id="rId21"/>
    <p:sldId id="269" r:id="rId22"/>
    <p:sldId id="270" r:id="rId23"/>
    <p:sldId id="274"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0228" autoAdjust="0"/>
  </p:normalViewPr>
  <p:slideViewPr>
    <p:cSldViewPr snapToGrid="0">
      <p:cViewPr>
        <p:scale>
          <a:sx n="67" d="100"/>
          <a:sy n="67" d="100"/>
        </p:scale>
        <p:origin x="-1008" y="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40" d="100"/>
          <a:sy n="140" d="100"/>
        </p:scale>
        <p:origin x="1252" y="-11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5F9A4-A084-4E95-8B63-DDFC04D01012}" type="datetimeFigureOut">
              <a:rPr lang="en-US" smtClean="0"/>
              <a:t>4/11/2016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0470F-7CBB-465D-9009-8149F4DD7DFA}" type="slidenum">
              <a:rPr lang="en-US" smtClean="0"/>
              <a:t>‹#›</a:t>
            </a:fld>
            <a:endParaRPr lang="en-US"/>
          </a:p>
        </p:txBody>
      </p:sp>
    </p:spTree>
    <p:extLst>
      <p:ext uri="{BB962C8B-B14F-4D97-AF65-F5344CB8AC3E}">
        <p14:creationId xmlns:p14="http://schemas.microsoft.com/office/powerpoint/2010/main" val="183818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questions I hear asked a lot when the topic of Reading Apprenticeship comes up is “How is this approach different from annotating or close reading?”</a:t>
            </a:r>
          </a:p>
          <a:p>
            <a:endParaRPr lang="en-US" dirty="0"/>
          </a:p>
          <a:p>
            <a:r>
              <a:rPr lang="en-US" dirty="0" smtClean="0"/>
              <a:t>It’s a question that’s really important to answer correctly because it’s a question that lies at the heart of what makes Reading Apprenticeship so powerful and so revolutionary. </a:t>
            </a:r>
          </a:p>
          <a:p>
            <a:endParaRPr lang="en-US" dirty="0"/>
          </a:p>
          <a:p>
            <a:r>
              <a:rPr lang="en-US" dirty="0" smtClean="0"/>
              <a:t>The answer, at least our answer, is that Reading Apprenticeship goes beyond practicing reading or learning how to read better. Reading Apprenticeship requires students to perform an in-depth study of themselves and their learning process. When we ask students to identify barriers on the page, we are asking them to examine gaps in their prior education. We are asking, “What is it you do not know?” </a:t>
            </a:r>
            <a:r>
              <a:rPr lang="en-US" b="1" dirty="0" smtClean="0">
                <a:solidFill>
                  <a:schemeClr val="accent1"/>
                </a:solidFill>
              </a:rPr>
              <a:t>and</a:t>
            </a:r>
            <a:r>
              <a:rPr lang="en-US" b="1" baseline="0" dirty="0" smtClean="0">
                <a:solidFill>
                  <a:schemeClr val="accent1"/>
                </a:solidFill>
              </a:rPr>
              <a:t> “What is it you do know”</a:t>
            </a:r>
            <a:r>
              <a:rPr lang="en-US" b="1" dirty="0" smtClean="0"/>
              <a:t> </a:t>
            </a:r>
            <a:r>
              <a:rPr lang="en-US" dirty="0" smtClean="0"/>
              <a:t>but we stop short of asking “</a:t>
            </a:r>
            <a:r>
              <a:rPr lang="en-US" u="sng" dirty="0" smtClean="0"/>
              <a:t>Why </a:t>
            </a:r>
            <a:r>
              <a:rPr lang="en-US" dirty="0" smtClean="0"/>
              <a:t>is it that you do not know and </a:t>
            </a:r>
            <a:r>
              <a:rPr lang="en-US" b="1" dirty="0" smtClean="0"/>
              <a:t>do know</a:t>
            </a:r>
            <a:r>
              <a:rPr lang="en-US" dirty="0" smtClean="0"/>
              <a:t>?”</a:t>
            </a:r>
          </a:p>
          <a:p>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1</a:t>
            </a:fld>
            <a:endParaRPr lang="en-US"/>
          </a:p>
        </p:txBody>
      </p:sp>
    </p:spTree>
    <p:extLst>
      <p:ext uri="{BB962C8B-B14F-4D97-AF65-F5344CB8AC3E}">
        <p14:creationId xmlns:p14="http://schemas.microsoft.com/office/powerpoint/2010/main" val="388954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14</a:t>
            </a:fld>
            <a:endParaRPr lang="en-US"/>
          </a:p>
        </p:txBody>
      </p:sp>
    </p:spTree>
    <p:extLst>
      <p:ext uri="{BB962C8B-B14F-4D97-AF65-F5344CB8AC3E}">
        <p14:creationId xmlns:p14="http://schemas.microsoft.com/office/powerpoint/2010/main" val="332373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30470F-7CBB-465D-9009-8149F4DD7DFA}" type="slidenum">
              <a:rPr lang="en-US" smtClean="0"/>
              <a:t>15</a:t>
            </a:fld>
            <a:endParaRPr lang="en-US"/>
          </a:p>
        </p:txBody>
      </p:sp>
    </p:spTree>
    <p:extLst>
      <p:ext uri="{BB962C8B-B14F-4D97-AF65-F5344CB8AC3E}">
        <p14:creationId xmlns:p14="http://schemas.microsoft.com/office/powerpoint/2010/main" val="424634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interview</a:t>
            </a:r>
            <a:r>
              <a:rPr lang="en-US" baseline="0" dirty="0" smtClean="0"/>
              <a:t> each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16</a:t>
            </a:fld>
            <a:endParaRPr lang="en-US"/>
          </a:p>
        </p:txBody>
      </p:sp>
    </p:spTree>
    <p:extLst>
      <p:ext uri="{BB962C8B-B14F-4D97-AF65-F5344CB8AC3E}">
        <p14:creationId xmlns:p14="http://schemas.microsoft.com/office/powerpoint/2010/main" val="3101369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17</a:t>
            </a:fld>
            <a:endParaRPr lang="en-US"/>
          </a:p>
        </p:txBody>
      </p:sp>
    </p:spTree>
    <p:extLst>
      <p:ext uri="{BB962C8B-B14F-4D97-AF65-F5344CB8AC3E}">
        <p14:creationId xmlns:p14="http://schemas.microsoft.com/office/powerpoint/2010/main" val="424284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30470F-7CBB-465D-9009-8149F4DD7DFA}" type="slidenum">
              <a:rPr lang="en-US" smtClean="0"/>
              <a:t>18</a:t>
            </a:fld>
            <a:endParaRPr lang="en-US"/>
          </a:p>
        </p:txBody>
      </p:sp>
    </p:spTree>
    <p:extLst>
      <p:ext uri="{BB962C8B-B14F-4D97-AF65-F5344CB8AC3E}">
        <p14:creationId xmlns:p14="http://schemas.microsoft.com/office/powerpoint/2010/main" val="125270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connection between RA routines and personal effort. </a:t>
            </a:r>
          </a:p>
          <a:p>
            <a:pPr marL="171450" indent="-171450">
              <a:buFont typeface="Arial" panose="020B0604020202020204" pitchFamily="34" charset="0"/>
              <a:buChar char="•"/>
            </a:pPr>
            <a:r>
              <a:rPr lang="en-US" baseline="0" dirty="0" smtClean="0"/>
              <a:t>Student realizations?</a:t>
            </a:r>
          </a:p>
          <a:p>
            <a:pPr marL="171450" indent="-171450">
              <a:buFont typeface="Arial" panose="020B0604020202020204" pitchFamily="34" charset="0"/>
              <a:buChar char="•"/>
            </a:pPr>
            <a:r>
              <a:rPr lang="en-US" baseline="0" dirty="0" smtClean="0"/>
              <a:t>Difference between the process of teaching personal effort through Mindset and personal effort through GRIT?</a:t>
            </a:r>
          </a:p>
          <a:p>
            <a:pPr marL="171450" indent="-171450">
              <a:buFont typeface="Arial" panose="020B0604020202020204" pitchFamily="34" charset="0"/>
              <a:buChar char="•"/>
            </a:pPr>
            <a:r>
              <a:rPr lang="en-US" baseline="0" dirty="0" smtClean="0"/>
              <a:t>Possibly share personal effort slide from one of our student’s Mindset Presentations? </a:t>
            </a:r>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19</a:t>
            </a:fld>
            <a:endParaRPr lang="en-US"/>
          </a:p>
        </p:txBody>
      </p:sp>
    </p:spTree>
    <p:extLst>
      <p:ext uri="{BB962C8B-B14F-4D97-AF65-F5344CB8AC3E}">
        <p14:creationId xmlns:p14="http://schemas.microsoft.com/office/powerpoint/2010/main" val="21879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 between grit and personal</a:t>
            </a:r>
            <a:r>
              <a:rPr lang="en-US" baseline="0" dirty="0" smtClean="0"/>
              <a:t> effort in mindset.</a:t>
            </a:r>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20</a:t>
            </a:fld>
            <a:endParaRPr lang="en-US"/>
          </a:p>
        </p:txBody>
      </p:sp>
    </p:spTree>
    <p:extLst>
      <p:ext uri="{BB962C8B-B14F-4D97-AF65-F5344CB8AC3E}">
        <p14:creationId xmlns:p14="http://schemas.microsoft.com/office/powerpoint/2010/main" val="3764551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30470F-7CBB-465D-9009-8149F4DD7DFA}" type="slidenum">
              <a:rPr lang="en-US" smtClean="0"/>
              <a:t>21</a:t>
            </a:fld>
            <a:endParaRPr lang="en-US"/>
          </a:p>
        </p:txBody>
      </p:sp>
    </p:spTree>
    <p:extLst>
      <p:ext uri="{BB962C8B-B14F-4D97-AF65-F5344CB8AC3E}">
        <p14:creationId xmlns:p14="http://schemas.microsoft.com/office/powerpoint/2010/main" val="3904411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guest</a:t>
            </a:r>
            <a:r>
              <a:rPr lang="en-US" baseline="0" dirty="0" smtClean="0"/>
              <a:t> speakers and the impact that the speakers had on students. Transition discussion</a:t>
            </a:r>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22</a:t>
            </a:fld>
            <a:endParaRPr lang="en-US"/>
          </a:p>
        </p:txBody>
      </p:sp>
    </p:spTree>
    <p:extLst>
      <p:ext uri="{BB962C8B-B14F-4D97-AF65-F5344CB8AC3E}">
        <p14:creationId xmlns:p14="http://schemas.microsoft.com/office/powerpoint/2010/main" val="3169740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23</a:t>
            </a:fld>
            <a:endParaRPr lang="en-US"/>
          </a:p>
        </p:txBody>
      </p:sp>
    </p:spTree>
    <p:extLst>
      <p:ext uri="{BB962C8B-B14F-4D97-AF65-F5344CB8AC3E}">
        <p14:creationId xmlns:p14="http://schemas.microsoft.com/office/powerpoint/2010/main" val="126123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how do we get students to dig deeper? One way to do this is through an </a:t>
            </a:r>
            <a:r>
              <a:rPr lang="en-US" baseline="0" dirty="0" err="1" smtClean="0"/>
              <a:t>autoethnographic</a:t>
            </a:r>
            <a:r>
              <a:rPr lang="en-US" baseline="0" smtClean="0"/>
              <a:t> study. </a:t>
            </a:r>
            <a:r>
              <a:rPr lang="en-US" baseline="0" dirty="0" smtClean="0"/>
              <a:t>Performing an </a:t>
            </a:r>
            <a:r>
              <a:rPr lang="en-US" baseline="0" dirty="0" err="1" smtClean="0"/>
              <a:t>au</a:t>
            </a:r>
            <a:r>
              <a:rPr lang="en-US" dirty="0" err="1" smtClean="0"/>
              <a:t>toethnographic</a:t>
            </a:r>
            <a:r>
              <a:rPr lang="en-US" dirty="0" smtClean="0"/>
              <a:t> inquiry </a:t>
            </a:r>
            <a:r>
              <a:rPr lang="en-US" dirty="0"/>
              <a:t>through the lens of Carol </a:t>
            </a:r>
            <a:r>
              <a:rPr lang="en-US" dirty="0" err="1"/>
              <a:t>Dweck’s</a:t>
            </a:r>
            <a:r>
              <a:rPr lang="en-US" dirty="0"/>
              <a:t> concepts of </a:t>
            </a:r>
            <a:r>
              <a:rPr lang="en-US" dirty="0" smtClean="0"/>
              <a:t>mindset allows </a:t>
            </a:r>
            <a:r>
              <a:rPr lang="en-US" dirty="0"/>
              <a:t>us to broach this second question with students. It is no secret that most students who walk through the doors of an Adult Basic Education office have been failed in some way by the education systems they have previously encountered. In order to serve them effectively, it is often essential that we as educators </a:t>
            </a:r>
            <a:r>
              <a:rPr lang="en-US" dirty="0" smtClean="0"/>
              <a:t>help them to identify these failings, especially since more often than not, these students have internalized these failings as their own, locking themselves into a fixed mindset that may have begun at a very early age. Identifying the inception of this mindset can be difficult work, but it is truly transformative. </a:t>
            </a:r>
            <a:endParaRPr lang="en-US" dirty="0"/>
          </a:p>
          <a:p>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2</a:t>
            </a:fld>
            <a:endParaRPr lang="en-US"/>
          </a:p>
        </p:txBody>
      </p:sp>
    </p:spTree>
    <p:extLst>
      <p:ext uri="{BB962C8B-B14F-4D97-AF65-F5344CB8AC3E}">
        <p14:creationId xmlns:p14="http://schemas.microsoft.com/office/powerpoint/2010/main" val="4141989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30470F-7CBB-465D-9009-8149F4DD7DFA}" type="slidenum">
              <a:rPr lang="en-US" smtClean="0"/>
              <a:t>24</a:t>
            </a:fld>
            <a:endParaRPr lang="en-US"/>
          </a:p>
        </p:txBody>
      </p:sp>
    </p:spTree>
    <p:extLst>
      <p:ext uri="{BB962C8B-B14F-4D97-AF65-F5344CB8AC3E}">
        <p14:creationId xmlns:p14="http://schemas.microsoft.com/office/powerpoint/2010/main" val="371750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first started hearing about the concept of Mindset, I was suspicious. I had been observing the implementation of curriculum based around Paul Tough’s GRIT for about a year, and although the concept of GRIT can be powerful for students when taught thoughtfully, I believe it is too often implemented as a “pull yourself up by your bootstraps” regime. The distinction between resilience attribution and effort attribution is subtle, so unfortunately, “students can be successful through their previously-acquired resilience” can easily become “students are not successful because they aren’t trying hard enough.” Mindset seemed to me at the time to pose a similar threat. However, as I researched it more and read </a:t>
            </a:r>
            <a:r>
              <a:rPr lang="en-US" baseline="0" dirty="0" err="1" smtClean="0"/>
              <a:t>Dweck’s</a:t>
            </a:r>
            <a:r>
              <a:rPr lang="en-US" baseline="0" dirty="0" smtClean="0"/>
              <a:t> book, the concept of mindset began having a profound impact on myself as a learner and professional. What I found is that I had been raised in a Fixed Mindset household </a:t>
            </a:r>
            <a:r>
              <a:rPr lang="en-US" i="1" baseline="0" dirty="0" smtClean="0"/>
              <a:t>(explain)</a:t>
            </a:r>
            <a:r>
              <a:rPr lang="en-US" i="0" baseline="0" dirty="0" smtClean="0"/>
              <a:t>. When I became aware of this, I was able to begin thinking as a life-long-learner. I knew that I had to share this opportunity with my students.</a:t>
            </a:r>
          </a:p>
          <a:p>
            <a:endParaRPr lang="en-US" i="0" baseline="0" dirty="0" smtClean="0"/>
          </a:p>
          <a:p>
            <a:r>
              <a:rPr lang="en-US" i="0" baseline="0" dirty="0" smtClean="0"/>
              <a:t>The first few quarters I taught Mindset, it was just OK. Students liked the topic, but it was difficult to get students to recognize their own fixed mindsets. As a result, I observed little impact on self-talk and student learning. Students weren’t applying the concept to themselves as learners. What I realized is that students were lacking metacognition around Mindset. They were not able to recognize their own fixed thinking. I worked on applying RA routines to Mindset, which improved outcomes, but the assignments still felt isolated. It wasn’t until Jennifer began talking about </a:t>
            </a:r>
            <a:r>
              <a:rPr lang="en-US" i="0" baseline="0" dirty="0" err="1" smtClean="0"/>
              <a:t>autoethnography</a:t>
            </a:r>
            <a:r>
              <a:rPr lang="en-US" i="0" baseline="0" dirty="0" smtClean="0"/>
              <a:t>, that things really got exciting.</a:t>
            </a:r>
          </a:p>
          <a:p>
            <a:endParaRPr lang="en-US" i="0" baseline="0" dirty="0" smtClean="0"/>
          </a:p>
        </p:txBody>
      </p:sp>
      <p:sp>
        <p:nvSpPr>
          <p:cNvPr id="4" name="Slide Number Placeholder 3"/>
          <p:cNvSpPr>
            <a:spLocks noGrp="1"/>
          </p:cNvSpPr>
          <p:nvPr>
            <p:ph type="sldNum" sz="quarter" idx="10"/>
          </p:nvPr>
        </p:nvSpPr>
        <p:spPr/>
        <p:txBody>
          <a:bodyPr/>
          <a:lstStyle/>
          <a:p>
            <a:fld id="{D830470F-7CBB-465D-9009-8149F4DD7DFA}" type="slidenum">
              <a:rPr lang="en-US" smtClean="0"/>
              <a:t>4</a:t>
            </a:fld>
            <a:endParaRPr lang="en-US"/>
          </a:p>
        </p:txBody>
      </p:sp>
    </p:spTree>
    <p:extLst>
      <p:ext uri="{BB962C8B-B14F-4D97-AF65-F5344CB8AC3E}">
        <p14:creationId xmlns:p14="http://schemas.microsoft.com/office/powerpoint/2010/main" val="300733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Autoethnography</a:t>
            </a:r>
            <a:r>
              <a:rPr lang="en-US" dirty="0" smtClean="0"/>
              <a:t> is the act of writing about oneself in order</a:t>
            </a:r>
            <a:r>
              <a:rPr lang="en-US" baseline="0" dirty="0" smtClean="0"/>
              <a:t> to explore and understand one’s culture.</a:t>
            </a:r>
            <a:endParaRPr lang="en-US" dirty="0" smtClean="0"/>
          </a:p>
          <a:p>
            <a:endParaRPr lang="en-US" dirty="0" smtClean="0"/>
          </a:p>
          <a:p>
            <a:r>
              <a:rPr lang="en-US" dirty="0" smtClean="0"/>
              <a:t>In </a:t>
            </a:r>
            <a:r>
              <a:rPr lang="en-US" dirty="0" err="1" smtClean="0"/>
              <a:t>autoethnographies</a:t>
            </a:r>
            <a:r>
              <a:rPr lang="en-US" dirty="0" smtClean="0"/>
              <a:t> students balance observations of their daily lives</a:t>
            </a:r>
            <a:r>
              <a:rPr lang="en-US" baseline="0" dirty="0" smtClean="0"/>
              <a:t> and memories of their childhoods with interpretations of their current beliefs. When approached through the lens of mindset, students can use their </a:t>
            </a:r>
            <a:r>
              <a:rPr lang="en-US" baseline="0" dirty="0" err="1" smtClean="0"/>
              <a:t>autoethnoghaphic</a:t>
            </a:r>
            <a:r>
              <a:rPr lang="en-US" baseline="0" dirty="0" smtClean="0"/>
              <a:t> study to identify current and past influences in their lives that may have modeled or reinforced fixed mindsets, particularly when it comes to education and learning. </a:t>
            </a:r>
          </a:p>
          <a:p>
            <a:endParaRPr lang="en-US" baseline="0" dirty="0" smtClean="0"/>
          </a:p>
          <a:p>
            <a:r>
              <a:rPr lang="en-US" baseline="0" dirty="0" smtClean="0"/>
              <a:t>For example, it is useful to recognize one’s fixed mindset toward a specific skill set (like math or spelling), but the transformation to growth mindset cannot truly take place until the student uncovers the origin of this mindset.</a:t>
            </a:r>
            <a:endParaRPr lang="en-US" dirty="0"/>
          </a:p>
        </p:txBody>
      </p:sp>
      <p:sp>
        <p:nvSpPr>
          <p:cNvPr id="4" name="Slide Number Placeholder 3"/>
          <p:cNvSpPr>
            <a:spLocks noGrp="1"/>
          </p:cNvSpPr>
          <p:nvPr>
            <p:ph type="sldNum" sz="quarter" idx="10"/>
          </p:nvPr>
        </p:nvSpPr>
        <p:spPr/>
        <p:txBody>
          <a:bodyPr/>
          <a:lstStyle/>
          <a:p>
            <a:fld id="{9861FA27-F560-4DB7-92D2-997FB4E7A573}" type="slidenum">
              <a:rPr lang="en-US" smtClean="0"/>
              <a:t>5</a:t>
            </a:fld>
            <a:endParaRPr lang="en-US"/>
          </a:p>
        </p:txBody>
      </p:sp>
    </p:spTree>
    <p:extLst>
      <p:ext uri="{BB962C8B-B14F-4D97-AF65-F5344CB8AC3E}">
        <p14:creationId xmlns:p14="http://schemas.microsoft.com/office/powerpoint/2010/main" val="334085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realized there was a big difference between talking about the people and communities that might influence your mindset and actually studying them through observations, interviews, and remembrances.</a:t>
            </a:r>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6</a:t>
            </a:fld>
            <a:endParaRPr lang="en-US"/>
          </a:p>
        </p:txBody>
      </p:sp>
    </p:spTree>
    <p:extLst>
      <p:ext uri="{BB962C8B-B14F-4D97-AF65-F5344CB8AC3E}">
        <p14:creationId xmlns:p14="http://schemas.microsoft.com/office/powerpoint/2010/main" val="278490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Gretchen introduces the 5 pieces that make up mindset.</a:t>
            </a:r>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7</a:t>
            </a:fld>
            <a:endParaRPr lang="en-US"/>
          </a:p>
        </p:txBody>
      </p:sp>
    </p:spTree>
    <p:extLst>
      <p:ext uri="{BB962C8B-B14F-4D97-AF65-F5344CB8AC3E}">
        <p14:creationId xmlns:p14="http://schemas.microsoft.com/office/powerpoint/2010/main" val="91370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a:t>
            </a:r>
            <a:r>
              <a:rPr lang="en-US" baseline="0" dirty="0" smtClean="0"/>
              <a:t> Story Corps and provide example of 25 word summary and evidence/interpretation log. </a:t>
            </a:r>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8</a:t>
            </a:fld>
            <a:endParaRPr lang="en-US"/>
          </a:p>
        </p:txBody>
      </p:sp>
    </p:spTree>
    <p:extLst>
      <p:ext uri="{BB962C8B-B14F-4D97-AF65-F5344CB8AC3E}">
        <p14:creationId xmlns:p14="http://schemas.microsoft.com/office/powerpoint/2010/main" val="324580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30470F-7CBB-465D-9009-8149F4DD7DFA}" type="slidenum">
              <a:rPr lang="en-US" smtClean="0"/>
              <a:t>12</a:t>
            </a:fld>
            <a:endParaRPr lang="en-US"/>
          </a:p>
        </p:txBody>
      </p:sp>
    </p:spTree>
    <p:extLst>
      <p:ext uri="{BB962C8B-B14F-4D97-AF65-F5344CB8AC3E}">
        <p14:creationId xmlns:p14="http://schemas.microsoft.com/office/powerpoint/2010/main" val="349145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participants observation journal entry.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830470F-7CBB-465D-9009-8149F4DD7DFA}" type="slidenum">
              <a:rPr lang="en-US" smtClean="0"/>
              <a:t>13</a:t>
            </a:fld>
            <a:endParaRPr lang="en-US"/>
          </a:p>
        </p:txBody>
      </p:sp>
    </p:spTree>
    <p:extLst>
      <p:ext uri="{BB962C8B-B14F-4D97-AF65-F5344CB8AC3E}">
        <p14:creationId xmlns:p14="http://schemas.microsoft.com/office/powerpoint/2010/main" val="2068923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CDC8A04-868A-4C02-8713-A867F1FF5DC2}" type="datetimeFigureOut">
              <a:rPr lang="en-US" smtClean="0"/>
              <a:t>4/11/2016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105592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C8A04-868A-4C02-8713-A867F1FF5DC2}"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379444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DC8A04-868A-4C02-8713-A867F1FF5DC2}" type="datetimeFigureOut">
              <a:rPr lang="en-US" smtClean="0"/>
              <a:t>4/11/2016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377584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DC8A04-868A-4C02-8713-A867F1FF5DC2}" type="datetimeFigureOut">
              <a:rPr lang="en-US" smtClean="0"/>
              <a:t>4/11/2016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EF07318-CC03-4C11-9322-70C30A89488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9866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CDC8A04-868A-4C02-8713-A867F1FF5DC2}" type="datetimeFigureOut">
              <a:rPr lang="en-US" smtClean="0"/>
              <a:t>4/11/2016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3836888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CDC8A04-868A-4C02-8713-A867F1FF5DC2}"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3980971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CDC8A04-868A-4C02-8713-A867F1FF5DC2}"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1219825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C8A04-868A-4C02-8713-A867F1FF5DC2}"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798639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CDC8A04-868A-4C02-8713-A867F1FF5DC2}" type="datetimeFigureOut">
              <a:rPr lang="en-US" smtClean="0"/>
              <a:t>4/11/2016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251205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C8A04-868A-4C02-8713-A867F1FF5DC2}"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187364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CDC8A04-868A-4C02-8713-A867F1FF5DC2}" type="datetimeFigureOut">
              <a:rPr lang="en-US" smtClean="0"/>
              <a:t>4/11/2016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128618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DC8A04-868A-4C02-8713-A867F1FF5DC2}"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3548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DC8A04-868A-4C02-8713-A867F1FF5DC2}"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144198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DC8A04-868A-4C02-8713-A867F1FF5DC2}"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101018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C8A04-868A-4C02-8713-A867F1FF5DC2}"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975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C8A04-868A-4C02-8713-A867F1FF5DC2}"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320294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C8A04-868A-4C02-8713-A867F1FF5DC2}"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07318-CC03-4C11-9322-70C30A894881}" type="slidenum">
              <a:rPr lang="en-US" smtClean="0"/>
              <a:t>‹#›</a:t>
            </a:fld>
            <a:endParaRPr lang="en-US"/>
          </a:p>
        </p:txBody>
      </p:sp>
    </p:spTree>
    <p:extLst>
      <p:ext uri="{BB962C8B-B14F-4D97-AF65-F5344CB8AC3E}">
        <p14:creationId xmlns:p14="http://schemas.microsoft.com/office/powerpoint/2010/main" val="339280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DC8A04-868A-4C02-8713-A867F1FF5DC2}" type="datetimeFigureOut">
              <a:rPr lang="en-US" smtClean="0"/>
              <a:t>4/11/2016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EF07318-CC03-4C11-9322-70C30A894881}" type="slidenum">
              <a:rPr lang="en-US" smtClean="0"/>
              <a:t>‹#›</a:t>
            </a:fld>
            <a:endParaRPr lang="en-US"/>
          </a:p>
        </p:txBody>
      </p:sp>
    </p:spTree>
    <p:extLst>
      <p:ext uri="{BB962C8B-B14F-4D97-AF65-F5344CB8AC3E}">
        <p14:creationId xmlns:p14="http://schemas.microsoft.com/office/powerpoint/2010/main" val="38507075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sueastbay-dspace.calstate.edu/bitstream/handle/10211.5/45/jerome.k.gagnonthesis.pdf?sequence=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escholarship.org/uc/item/7b73391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MqXTlnTSzmo" TargetMode="External"/><Relationship Id="rId4" Type="http://schemas.openxmlformats.org/officeDocument/2006/relationships/hyperlink" Target="https://www.youtube.com/watch?v=MqXTlnTSzmo"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5740" y="1123483"/>
            <a:ext cx="5613990" cy="3672246"/>
          </a:xfrm>
        </p:spPr>
        <p:txBody>
          <a:bodyPr anchor="ctr">
            <a:normAutofit/>
          </a:bodyPr>
          <a:lstStyle/>
          <a:p>
            <a:r>
              <a:rPr lang="en-US" sz="28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Exploring Mindset and </a:t>
            </a:r>
            <a:r>
              <a:rPr lang="en-US" sz="2800" b="1" cap="none"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Autoethnography</a:t>
            </a:r>
            <a:r>
              <a:rPr lang="en-US" sz="28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through Reading Apprenticeship</a:t>
            </a:r>
            <a:endParaRPr lang="en-US" sz="28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Subtitle 2"/>
          <p:cNvSpPr>
            <a:spLocks noGrp="1"/>
          </p:cNvSpPr>
          <p:nvPr>
            <p:ph type="subTitle" idx="1"/>
          </p:nvPr>
        </p:nvSpPr>
        <p:spPr>
          <a:xfrm>
            <a:off x="6241311" y="3920082"/>
            <a:ext cx="5528931" cy="1198592"/>
          </a:xfrm>
        </p:spPr>
        <p:txBody>
          <a:bodyPr>
            <a:normAutofit/>
          </a:bodyPr>
          <a:lstStyle/>
          <a:p>
            <a:r>
              <a:rPr lang="en-US" dirty="0" smtClean="0"/>
              <a:t>Gretchen Robertson and Jennifer Boland</a:t>
            </a:r>
          </a:p>
          <a:p>
            <a:r>
              <a:rPr lang="en-US" dirty="0" smtClean="0"/>
              <a:t>Skagit Valley College</a:t>
            </a:r>
          </a:p>
        </p:txBody>
      </p:sp>
      <p:pic>
        <p:nvPicPr>
          <p:cNvPr id="4" name="Picture 3"/>
          <p:cNvPicPr>
            <a:picLocks noChangeAspect="1"/>
          </p:cNvPicPr>
          <p:nvPr/>
        </p:nvPicPr>
        <p:blipFill>
          <a:blip r:embed="rId3"/>
          <a:stretch>
            <a:fillRect/>
          </a:stretch>
        </p:blipFill>
        <p:spPr>
          <a:xfrm>
            <a:off x="329609" y="518322"/>
            <a:ext cx="5582094" cy="55820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5434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911" y="140486"/>
            <a:ext cx="8486026" cy="6494490"/>
          </a:xfrm>
          <a:prstGeom prst="rect">
            <a:avLst/>
          </a:prstGeom>
        </p:spPr>
      </p:pic>
    </p:spTree>
    <p:extLst>
      <p:ext uri="{BB962C8B-B14F-4D97-AF65-F5344CB8AC3E}">
        <p14:creationId xmlns:p14="http://schemas.microsoft.com/office/powerpoint/2010/main" val="1005827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114" y="383360"/>
            <a:ext cx="4794250" cy="6108700"/>
          </a:xfrm>
          <a:prstGeom prst="rect">
            <a:avLst/>
          </a:prstGeom>
        </p:spPr>
      </p:pic>
    </p:spTree>
    <p:extLst>
      <p:ext uri="{BB962C8B-B14F-4D97-AF65-F5344CB8AC3E}">
        <p14:creationId xmlns:p14="http://schemas.microsoft.com/office/powerpoint/2010/main" val="4247831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758" y="2566733"/>
            <a:ext cx="4126264" cy="1293028"/>
          </a:xfrm>
        </p:spPr>
        <p:txBody>
          <a:bodyPr>
            <a:noAutofit/>
          </a:bodyPr>
          <a:lstStyle/>
          <a:p>
            <a:pPr algn="l"/>
            <a:r>
              <a:rPr lang="en-US" sz="9600" dirty="0" err="1" smtClean="0"/>
              <a:t>indset</a:t>
            </a:r>
            <a:endParaRPr lang="en-US" sz="9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74322">
            <a:off x="1356827" y="1395734"/>
            <a:ext cx="4746692" cy="5069943"/>
          </a:xfrm>
          <a:prstGeom prst="rect">
            <a:avLst/>
          </a:prstGeom>
        </p:spPr>
      </p:pic>
      <p:sp>
        <p:nvSpPr>
          <p:cNvPr id="5" name="TextBox 4"/>
          <p:cNvSpPr txBox="1"/>
          <p:nvPr/>
        </p:nvSpPr>
        <p:spPr>
          <a:xfrm>
            <a:off x="2028695" y="2929996"/>
            <a:ext cx="1335186" cy="307777"/>
          </a:xfrm>
          <a:prstGeom prst="rect">
            <a:avLst/>
          </a:prstGeom>
          <a:noFill/>
        </p:spPr>
        <p:txBody>
          <a:bodyPr wrap="square" rtlCol="0">
            <a:spAutoFit/>
          </a:bodyPr>
          <a:lstStyle/>
          <a:p>
            <a:r>
              <a:rPr lang="en-US" sz="1400" b="1" dirty="0" smtClean="0">
                <a:solidFill>
                  <a:srgbClr val="FF0000"/>
                </a:solidFill>
              </a:rPr>
              <a:t>Environment</a:t>
            </a:r>
            <a:endParaRPr lang="en-US" sz="1400" b="1" dirty="0">
              <a:solidFill>
                <a:srgbClr val="FF0000"/>
              </a:solidFill>
            </a:endParaRPr>
          </a:p>
        </p:txBody>
      </p:sp>
      <p:sp>
        <p:nvSpPr>
          <p:cNvPr id="6" name="TextBox 5"/>
          <p:cNvSpPr txBox="1"/>
          <p:nvPr/>
        </p:nvSpPr>
        <p:spPr>
          <a:xfrm>
            <a:off x="1112993" y="4006196"/>
            <a:ext cx="1294725" cy="307777"/>
          </a:xfrm>
          <a:prstGeom prst="rect">
            <a:avLst/>
          </a:prstGeom>
          <a:noFill/>
        </p:spPr>
        <p:txBody>
          <a:bodyPr wrap="square" rtlCol="0">
            <a:spAutoFit/>
          </a:bodyPr>
          <a:lstStyle/>
          <a:p>
            <a:r>
              <a:rPr lang="en-US" sz="1400" b="1" dirty="0" smtClean="0">
                <a:solidFill>
                  <a:srgbClr val="FF0000"/>
                </a:solidFill>
              </a:rPr>
              <a:t>Upbringing</a:t>
            </a:r>
            <a:endParaRPr lang="en-US" sz="1400" b="1" dirty="0">
              <a:solidFill>
                <a:srgbClr val="FF0000"/>
              </a:solidFill>
            </a:endParaRPr>
          </a:p>
        </p:txBody>
      </p:sp>
      <p:sp>
        <p:nvSpPr>
          <p:cNvPr id="7" name="TextBox 6"/>
          <p:cNvSpPr txBox="1"/>
          <p:nvPr/>
        </p:nvSpPr>
        <p:spPr>
          <a:xfrm>
            <a:off x="3082810" y="3859761"/>
            <a:ext cx="1294725" cy="307777"/>
          </a:xfrm>
          <a:prstGeom prst="rect">
            <a:avLst/>
          </a:prstGeom>
          <a:noFill/>
        </p:spPr>
        <p:txBody>
          <a:bodyPr wrap="square" rtlCol="0">
            <a:spAutoFit/>
          </a:bodyPr>
          <a:lstStyle/>
          <a:p>
            <a:r>
              <a:rPr lang="en-US" sz="1400" b="1" dirty="0" smtClean="0">
                <a:solidFill>
                  <a:srgbClr val="FF0000"/>
                </a:solidFill>
              </a:rPr>
              <a:t>Experience</a:t>
            </a:r>
            <a:endParaRPr lang="en-US" sz="1400" b="1" dirty="0">
              <a:solidFill>
                <a:srgbClr val="FF0000"/>
              </a:solidFill>
            </a:endParaRPr>
          </a:p>
        </p:txBody>
      </p:sp>
      <p:sp>
        <p:nvSpPr>
          <p:cNvPr id="8" name="TextBox 7"/>
          <p:cNvSpPr txBox="1"/>
          <p:nvPr/>
        </p:nvSpPr>
        <p:spPr>
          <a:xfrm>
            <a:off x="4060598" y="2806448"/>
            <a:ext cx="1294725" cy="523220"/>
          </a:xfrm>
          <a:prstGeom prst="rect">
            <a:avLst/>
          </a:prstGeom>
          <a:noFill/>
        </p:spPr>
        <p:txBody>
          <a:bodyPr wrap="square" rtlCol="0">
            <a:spAutoFit/>
          </a:bodyPr>
          <a:lstStyle/>
          <a:p>
            <a:r>
              <a:rPr lang="en-US" sz="1400" b="1" dirty="0" smtClean="0">
                <a:solidFill>
                  <a:srgbClr val="FF0000"/>
                </a:solidFill>
              </a:rPr>
              <a:t>Personal</a:t>
            </a:r>
          </a:p>
          <a:p>
            <a:r>
              <a:rPr lang="en-US" sz="1400" b="1" dirty="0" smtClean="0">
                <a:solidFill>
                  <a:srgbClr val="FF0000"/>
                </a:solidFill>
              </a:rPr>
              <a:t>Effort</a:t>
            </a:r>
            <a:endParaRPr lang="en-US" sz="1400" b="1" dirty="0">
              <a:solidFill>
                <a:srgbClr val="FF0000"/>
              </a:solidFill>
            </a:endParaRPr>
          </a:p>
        </p:txBody>
      </p:sp>
      <p:sp>
        <p:nvSpPr>
          <p:cNvPr id="9" name="TextBox 8"/>
          <p:cNvSpPr txBox="1"/>
          <p:nvPr/>
        </p:nvSpPr>
        <p:spPr>
          <a:xfrm>
            <a:off x="5052627" y="3705872"/>
            <a:ext cx="1294725" cy="307777"/>
          </a:xfrm>
          <a:prstGeom prst="rect">
            <a:avLst/>
          </a:prstGeom>
          <a:noFill/>
        </p:spPr>
        <p:txBody>
          <a:bodyPr wrap="square" rtlCol="0">
            <a:spAutoFit/>
          </a:bodyPr>
          <a:lstStyle/>
          <a:p>
            <a:pPr algn="ctr"/>
            <a:r>
              <a:rPr lang="en-US" sz="1400" b="1" dirty="0" smtClean="0">
                <a:solidFill>
                  <a:srgbClr val="FF0000"/>
                </a:solidFill>
              </a:rPr>
              <a:t>Training</a:t>
            </a:r>
            <a:endParaRPr lang="en-US" sz="1400" b="1" dirty="0">
              <a:solidFill>
                <a:srgbClr val="FF0000"/>
              </a:solidFill>
            </a:endParaRPr>
          </a:p>
        </p:txBody>
      </p:sp>
    </p:spTree>
    <p:extLst>
      <p:ext uri="{BB962C8B-B14F-4D97-AF65-F5344CB8AC3E}">
        <p14:creationId xmlns:p14="http://schemas.microsoft.com/office/powerpoint/2010/main" val="35999528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7982162">
            <a:off x="3457927" y="1539922"/>
            <a:ext cx="5961945" cy="4024313"/>
          </a:xfrm>
        </p:spPr>
      </p:pic>
      <p:sp>
        <p:nvSpPr>
          <p:cNvPr id="6" name="TextBox 5"/>
          <p:cNvSpPr txBox="1"/>
          <p:nvPr/>
        </p:nvSpPr>
        <p:spPr>
          <a:xfrm>
            <a:off x="4965700" y="3041101"/>
            <a:ext cx="3949700" cy="769441"/>
          </a:xfrm>
          <a:prstGeom prst="rect">
            <a:avLst/>
          </a:prstGeom>
          <a:noFill/>
        </p:spPr>
        <p:txBody>
          <a:bodyPr wrap="square" rtlCol="0">
            <a:spAutoFit/>
          </a:bodyPr>
          <a:lstStyle/>
          <a:p>
            <a:r>
              <a:rPr lang="en-US" sz="4400" b="1" dirty="0" smtClean="0">
                <a:solidFill>
                  <a:srgbClr val="FF0000"/>
                </a:solidFill>
              </a:rPr>
              <a:t>Environment</a:t>
            </a:r>
            <a:endParaRPr lang="en-US" sz="4400" b="1" dirty="0">
              <a:solidFill>
                <a:srgbClr val="FF0000"/>
              </a:solidFill>
            </a:endParaRPr>
          </a:p>
        </p:txBody>
      </p:sp>
    </p:spTree>
    <p:extLst>
      <p:ext uri="{BB962C8B-B14F-4D97-AF65-F5344CB8AC3E}">
        <p14:creationId xmlns:p14="http://schemas.microsoft.com/office/powerpoint/2010/main" val="877990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394" y="178282"/>
            <a:ext cx="4659086" cy="6490488"/>
          </a:xfrm>
          <a:prstGeom prst="rect">
            <a:avLst/>
          </a:prstGeom>
        </p:spPr>
      </p:pic>
    </p:spTree>
    <p:extLst>
      <p:ext uri="{BB962C8B-B14F-4D97-AF65-F5344CB8AC3E}">
        <p14:creationId xmlns:p14="http://schemas.microsoft.com/office/powerpoint/2010/main" val="1962072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758" y="2566733"/>
            <a:ext cx="4126264" cy="1293028"/>
          </a:xfrm>
        </p:spPr>
        <p:txBody>
          <a:bodyPr>
            <a:noAutofit/>
          </a:bodyPr>
          <a:lstStyle/>
          <a:p>
            <a:pPr algn="l"/>
            <a:r>
              <a:rPr lang="en-US" sz="9600" dirty="0" err="1" smtClean="0"/>
              <a:t>indset</a:t>
            </a:r>
            <a:endParaRPr lang="en-US" sz="9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74322">
            <a:off x="1356827" y="1395734"/>
            <a:ext cx="4746692" cy="5069943"/>
          </a:xfrm>
          <a:prstGeom prst="rect">
            <a:avLst/>
          </a:prstGeom>
        </p:spPr>
      </p:pic>
      <p:sp>
        <p:nvSpPr>
          <p:cNvPr id="5" name="TextBox 4"/>
          <p:cNvSpPr txBox="1"/>
          <p:nvPr/>
        </p:nvSpPr>
        <p:spPr>
          <a:xfrm>
            <a:off x="2028695" y="2929996"/>
            <a:ext cx="1335186" cy="307777"/>
          </a:xfrm>
          <a:prstGeom prst="rect">
            <a:avLst/>
          </a:prstGeom>
          <a:noFill/>
        </p:spPr>
        <p:txBody>
          <a:bodyPr wrap="square" rtlCol="0">
            <a:spAutoFit/>
          </a:bodyPr>
          <a:lstStyle/>
          <a:p>
            <a:r>
              <a:rPr lang="en-US" sz="1400" b="1" dirty="0" smtClean="0">
                <a:solidFill>
                  <a:srgbClr val="FF0000"/>
                </a:solidFill>
              </a:rPr>
              <a:t>Environment</a:t>
            </a:r>
            <a:endParaRPr lang="en-US" sz="1400" b="1" dirty="0">
              <a:solidFill>
                <a:srgbClr val="FF0000"/>
              </a:solidFill>
            </a:endParaRPr>
          </a:p>
        </p:txBody>
      </p:sp>
      <p:sp>
        <p:nvSpPr>
          <p:cNvPr id="6" name="TextBox 5"/>
          <p:cNvSpPr txBox="1"/>
          <p:nvPr/>
        </p:nvSpPr>
        <p:spPr>
          <a:xfrm>
            <a:off x="1112993" y="4006196"/>
            <a:ext cx="1294725" cy="307777"/>
          </a:xfrm>
          <a:prstGeom prst="rect">
            <a:avLst/>
          </a:prstGeom>
          <a:noFill/>
        </p:spPr>
        <p:txBody>
          <a:bodyPr wrap="square" rtlCol="0">
            <a:spAutoFit/>
          </a:bodyPr>
          <a:lstStyle/>
          <a:p>
            <a:r>
              <a:rPr lang="en-US" sz="1400" b="1" dirty="0" smtClean="0">
                <a:solidFill>
                  <a:srgbClr val="FF0000"/>
                </a:solidFill>
              </a:rPr>
              <a:t>Upbringing</a:t>
            </a:r>
            <a:endParaRPr lang="en-US" sz="1400" b="1" dirty="0">
              <a:solidFill>
                <a:srgbClr val="FF0000"/>
              </a:solidFill>
            </a:endParaRPr>
          </a:p>
        </p:txBody>
      </p:sp>
      <p:sp>
        <p:nvSpPr>
          <p:cNvPr id="7" name="TextBox 6"/>
          <p:cNvSpPr txBox="1"/>
          <p:nvPr/>
        </p:nvSpPr>
        <p:spPr>
          <a:xfrm>
            <a:off x="3082810" y="3859761"/>
            <a:ext cx="1294725" cy="307777"/>
          </a:xfrm>
          <a:prstGeom prst="rect">
            <a:avLst/>
          </a:prstGeom>
          <a:noFill/>
        </p:spPr>
        <p:txBody>
          <a:bodyPr wrap="square" rtlCol="0">
            <a:spAutoFit/>
          </a:bodyPr>
          <a:lstStyle/>
          <a:p>
            <a:r>
              <a:rPr lang="en-US" sz="1400" b="1" dirty="0" smtClean="0">
                <a:solidFill>
                  <a:srgbClr val="FF0000"/>
                </a:solidFill>
              </a:rPr>
              <a:t>Experience</a:t>
            </a:r>
            <a:endParaRPr lang="en-US" sz="1400" b="1" dirty="0">
              <a:solidFill>
                <a:srgbClr val="FF0000"/>
              </a:solidFill>
            </a:endParaRPr>
          </a:p>
        </p:txBody>
      </p:sp>
      <p:sp>
        <p:nvSpPr>
          <p:cNvPr id="8" name="TextBox 7"/>
          <p:cNvSpPr txBox="1"/>
          <p:nvPr/>
        </p:nvSpPr>
        <p:spPr>
          <a:xfrm>
            <a:off x="4060598" y="2806448"/>
            <a:ext cx="1294725" cy="523220"/>
          </a:xfrm>
          <a:prstGeom prst="rect">
            <a:avLst/>
          </a:prstGeom>
          <a:noFill/>
        </p:spPr>
        <p:txBody>
          <a:bodyPr wrap="square" rtlCol="0">
            <a:spAutoFit/>
          </a:bodyPr>
          <a:lstStyle/>
          <a:p>
            <a:r>
              <a:rPr lang="en-US" sz="1400" b="1" dirty="0" smtClean="0">
                <a:solidFill>
                  <a:srgbClr val="FF0000"/>
                </a:solidFill>
              </a:rPr>
              <a:t>Personal</a:t>
            </a:r>
          </a:p>
          <a:p>
            <a:r>
              <a:rPr lang="en-US" sz="1400" b="1" dirty="0" smtClean="0">
                <a:solidFill>
                  <a:srgbClr val="FF0000"/>
                </a:solidFill>
              </a:rPr>
              <a:t>Effort</a:t>
            </a:r>
            <a:endParaRPr lang="en-US" sz="1400" b="1" dirty="0">
              <a:solidFill>
                <a:srgbClr val="FF0000"/>
              </a:solidFill>
            </a:endParaRPr>
          </a:p>
        </p:txBody>
      </p:sp>
      <p:sp>
        <p:nvSpPr>
          <p:cNvPr id="9" name="TextBox 8"/>
          <p:cNvSpPr txBox="1"/>
          <p:nvPr/>
        </p:nvSpPr>
        <p:spPr>
          <a:xfrm>
            <a:off x="5052627" y="3705872"/>
            <a:ext cx="1294725" cy="307777"/>
          </a:xfrm>
          <a:prstGeom prst="rect">
            <a:avLst/>
          </a:prstGeom>
          <a:noFill/>
        </p:spPr>
        <p:txBody>
          <a:bodyPr wrap="square" rtlCol="0">
            <a:spAutoFit/>
          </a:bodyPr>
          <a:lstStyle/>
          <a:p>
            <a:pPr algn="ctr"/>
            <a:r>
              <a:rPr lang="en-US" sz="1400" b="1" dirty="0" smtClean="0">
                <a:solidFill>
                  <a:srgbClr val="FF0000"/>
                </a:solidFill>
              </a:rPr>
              <a:t>Training</a:t>
            </a:r>
            <a:endParaRPr lang="en-US" sz="1400" b="1" dirty="0">
              <a:solidFill>
                <a:srgbClr val="FF0000"/>
              </a:solidFill>
            </a:endParaRPr>
          </a:p>
        </p:txBody>
      </p:sp>
    </p:spTree>
    <p:extLst>
      <p:ext uri="{BB962C8B-B14F-4D97-AF65-F5344CB8AC3E}">
        <p14:creationId xmlns:p14="http://schemas.microsoft.com/office/powerpoint/2010/main" val="6963186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535947">
            <a:off x="2962626" y="1481820"/>
            <a:ext cx="5961945" cy="4024313"/>
          </a:xfrm>
        </p:spPr>
      </p:pic>
      <p:sp>
        <p:nvSpPr>
          <p:cNvPr id="5" name="TextBox 4"/>
          <p:cNvSpPr txBox="1"/>
          <p:nvPr/>
        </p:nvSpPr>
        <p:spPr>
          <a:xfrm>
            <a:off x="4279901" y="2940655"/>
            <a:ext cx="3657600" cy="830997"/>
          </a:xfrm>
          <a:prstGeom prst="rect">
            <a:avLst/>
          </a:prstGeom>
          <a:noFill/>
        </p:spPr>
        <p:txBody>
          <a:bodyPr wrap="square" rtlCol="0">
            <a:spAutoFit/>
          </a:bodyPr>
          <a:lstStyle/>
          <a:p>
            <a:r>
              <a:rPr lang="en-US" sz="4800" b="1" dirty="0" smtClean="0">
                <a:solidFill>
                  <a:srgbClr val="FF0000"/>
                </a:solidFill>
              </a:rPr>
              <a:t>Experience</a:t>
            </a:r>
            <a:endParaRPr lang="en-US" sz="4800" b="1" dirty="0">
              <a:solidFill>
                <a:srgbClr val="FF0000"/>
              </a:solidFill>
            </a:endParaRPr>
          </a:p>
        </p:txBody>
      </p:sp>
    </p:spTree>
    <p:extLst>
      <p:ext uri="{BB962C8B-B14F-4D97-AF65-F5344CB8AC3E}">
        <p14:creationId xmlns:p14="http://schemas.microsoft.com/office/powerpoint/2010/main" val="4010764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39" y="95795"/>
            <a:ext cx="9983753" cy="6554108"/>
          </a:xfrm>
          <a:prstGeom prst="rect">
            <a:avLst/>
          </a:prstGeom>
        </p:spPr>
      </p:pic>
    </p:spTree>
    <p:extLst>
      <p:ext uri="{BB962C8B-B14F-4D97-AF65-F5344CB8AC3E}">
        <p14:creationId xmlns:p14="http://schemas.microsoft.com/office/powerpoint/2010/main" val="1556096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758" y="2566733"/>
            <a:ext cx="4126264" cy="1293028"/>
          </a:xfrm>
        </p:spPr>
        <p:txBody>
          <a:bodyPr>
            <a:noAutofit/>
          </a:bodyPr>
          <a:lstStyle/>
          <a:p>
            <a:pPr algn="l"/>
            <a:r>
              <a:rPr lang="en-US" sz="9600" dirty="0" err="1" smtClean="0"/>
              <a:t>indset</a:t>
            </a:r>
            <a:endParaRPr lang="en-US" sz="9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74322">
            <a:off x="1356827" y="1395734"/>
            <a:ext cx="4746692" cy="5069943"/>
          </a:xfrm>
          <a:prstGeom prst="rect">
            <a:avLst/>
          </a:prstGeom>
        </p:spPr>
      </p:pic>
      <p:sp>
        <p:nvSpPr>
          <p:cNvPr id="5" name="TextBox 4"/>
          <p:cNvSpPr txBox="1"/>
          <p:nvPr/>
        </p:nvSpPr>
        <p:spPr>
          <a:xfrm>
            <a:off x="2028695" y="2929996"/>
            <a:ext cx="1335186" cy="307777"/>
          </a:xfrm>
          <a:prstGeom prst="rect">
            <a:avLst/>
          </a:prstGeom>
          <a:noFill/>
        </p:spPr>
        <p:txBody>
          <a:bodyPr wrap="square" rtlCol="0">
            <a:spAutoFit/>
          </a:bodyPr>
          <a:lstStyle/>
          <a:p>
            <a:r>
              <a:rPr lang="en-US" sz="1400" b="1" dirty="0" smtClean="0">
                <a:solidFill>
                  <a:srgbClr val="FF0000"/>
                </a:solidFill>
              </a:rPr>
              <a:t>Environment</a:t>
            </a:r>
            <a:endParaRPr lang="en-US" sz="1400" b="1" dirty="0">
              <a:solidFill>
                <a:srgbClr val="FF0000"/>
              </a:solidFill>
            </a:endParaRPr>
          </a:p>
        </p:txBody>
      </p:sp>
      <p:sp>
        <p:nvSpPr>
          <p:cNvPr id="6" name="TextBox 5"/>
          <p:cNvSpPr txBox="1"/>
          <p:nvPr/>
        </p:nvSpPr>
        <p:spPr>
          <a:xfrm>
            <a:off x="1112993" y="4006196"/>
            <a:ext cx="1294725" cy="307777"/>
          </a:xfrm>
          <a:prstGeom prst="rect">
            <a:avLst/>
          </a:prstGeom>
          <a:noFill/>
        </p:spPr>
        <p:txBody>
          <a:bodyPr wrap="square" rtlCol="0">
            <a:spAutoFit/>
          </a:bodyPr>
          <a:lstStyle/>
          <a:p>
            <a:r>
              <a:rPr lang="en-US" sz="1400" b="1" dirty="0" smtClean="0">
                <a:solidFill>
                  <a:srgbClr val="FF0000"/>
                </a:solidFill>
              </a:rPr>
              <a:t>Upbringing</a:t>
            </a:r>
            <a:endParaRPr lang="en-US" sz="1400" b="1" dirty="0">
              <a:solidFill>
                <a:srgbClr val="FF0000"/>
              </a:solidFill>
            </a:endParaRPr>
          </a:p>
        </p:txBody>
      </p:sp>
      <p:sp>
        <p:nvSpPr>
          <p:cNvPr id="7" name="TextBox 6"/>
          <p:cNvSpPr txBox="1"/>
          <p:nvPr/>
        </p:nvSpPr>
        <p:spPr>
          <a:xfrm>
            <a:off x="3082810" y="3859761"/>
            <a:ext cx="1294725" cy="307777"/>
          </a:xfrm>
          <a:prstGeom prst="rect">
            <a:avLst/>
          </a:prstGeom>
          <a:noFill/>
        </p:spPr>
        <p:txBody>
          <a:bodyPr wrap="square" rtlCol="0">
            <a:spAutoFit/>
          </a:bodyPr>
          <a:lstStyle/>
          <a:p>
            <a:r>
              <a:rPr lang="en-US" sz="1400" b="1" dirty="0" smtClean="0">
                <a:solidFill>
                  <a:srgbClr val="FF0000"/>
                </a:solidFill>
              </a:rPr>
              <a:t>Experience</a:t>
            </a:r>
            <a:endParaRPr lang="en-US" sz="1400" b="1" dirty="0">
              <a:solidFill>
                <a:srgbClr val="FF0000"/>
              </a:solidFill>
            </a:endParaRPr>
          </a:p>
        </p:txBody>
      </p:sp>
      <p:sp>
        <p:nvSpPr>
          <p:cNvPr id="8" name="TextBox 7"/>
          <p:cNvSpPr txBox="1"/>
          <p:nvPr/>
        </p:nvSpPr>
        <p:spPr>
          <a:xfrm>
            <a:off x="4060598" y="2806448"/>
            <a:ext cx="1294725" cy="523220"/>
          </a:xfrm>
          <a:prstGeom prst="rect">
            <a:avLst/>
          </a:prstGeom>
          <a:noFill/>
        </p:spPr>
        <p:txBody>
          <a:bodyPr wrap="square" rtlCol="0">
            <a:spAutoFit/>
          </a:bodyPr>
          <a:lstStyle/>
          <a:p>
            <a:r>
              <a:rPr lang="en-US" sz="1400" b="1" dirty="0" smtClean="0">
                <a:solidFill>
                  <a:srgbClr val="FF0000"/>
                </a:solidFill>
              </a:rPr>
              <a:t>Personal</a:t>
            </a:r>
          </a:p>
          <a:p>
            <a:r>
              <a:rPr lang="en-US" sz="1400" b="1" dirty="0" smtClean="0">
                <a:solidFill>
                  <a:srgbClr val="FF0000"/>
                </a:solidFill>
              </a:rPr>
              <a:t>Effort</a:t>
            </a:r>
            <a:endParaRPr lang="en-US" sz="1400" b="1" dirty="0">
              <a:solidFill>
                <a:srgbClr val="FF0000"/>
              </a:solidFill>
            </a:endParaRPr>
          </a:p>
        </p:txBody>
      </p:sp>
      <p:sp>
        <p:nvSpPr>
          <p:cNvPr id="9" name="TextBox 8"/>
          <p:cNvSpPr txBox="1"/>
          <p:nvPr/>
        </p:nvSpPr>
        <p:spPr>
          <a:xfrm>
            <a:off x="5052627" y="3705872"/>
            <a:ext cx="1294725" cy="307777"/>
          </a:xfrm>
          <a:prstGeom prst="rect">
            <a:avLst/>
          </a:prstGeom>
          <a:noFill/>
        </p:spPr>
        <p:txBody>
          <a:bodyPr wrap="square" rtlCol="0">
            <a:spAutoFit/>
          </a:bodyPr>
          <a:lstStyle/>
          <a:p>
            <a:pPr algn="ctr"/>
            <a:r>
              <a:rPr lang="en-US" sz="1400" b="1" dirty="0" smtClean="0">
                <a:solidFill>
                  <a:srgbClr val="FF0000"/>
                </a:solidFill>
              </a:rPr>
              <a:t>Training</a:t>
            </a:r>
            <a:endParaRPr lang="en-US" sz="1400" b="1" dirty="0">
              <a:solidFill>
                <a:srgbClr val="FF0000"/>
              </a:solidFill>
            </a:endParaRPr>
          </a:p>
        </p:txBody>
      </p:sp>
    </p:spTree>
    <p:extLst>
      <p:ext uri="{BB962C8B-B14F-4D97-AF65-F5344CB8AC3E}">
        <p14:creationId xmlns:p14="http://schemas.microsoft.com/office/powerpoint/2010/main" val="21531267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3474937">
            <a:off x="3330807" y="353333"/>
            <a:ext cx="6049861" cy="6049861"/>
          </a:xfrm>
        </p:spPr>
      </p:pic>
      <p:sp>
        <p:nvSpPr>
          <p:cNvPr id="6" name="TextBox 5"/>
          <p:cNvSpPr txBox="1"/>
          <p:nvPr/>
        </p:nvSpPr>
        <p:spPr>
          <a:xfrm>
            <a:off x="4978759" y="2654989"/>
            <a:ext cx="2753957" cy="1446550"/>
          </a:xfrm>
          <a:prstGeom prst="rect">
            <a:avLst/>
          </a:prstGeom>
          <a:noFill/>
        </p:spPr>
        <p:txBody>
          <a:bodyPr wrap="square" rtlCol="0">
            <a:spAutoFit/>
          </a:bodyPr>
          <a:lstStyle/>
          <a:p>
            <a:r>
              <a:rPr lang="en-US" sz="4400" b="1" dirty="0" smtClean="0">
                <a:solidFill>
                  <a:srgbClr val="FF0000"/>
                </a:solidFill>
              </a:rPr>
              <a:t>Personal </a:t>
            </a:r>
          </a:p>
          <a:p>
            <a:r>
              <a:rPr lang="en-US" sz="4400" b="1" dirty="0" smtClean="0">
                <a:solidFill>
                  <a:srgbClr val="FF0000"/>
                </a:solidFill>
              </a:rPr>
              <a:t>Effort</a:t>
            </a:r>
            <a:endParaRPr lang="en-US" sz="4400" b="1" dirty="0">
              <a:solidFill>
                <a:srgbClr val="FF0000"/>
              </a:solidFill>
            </a:endParaRPr>
          </a:p>
        </p:txBody>
      </p:sp>
    </p:spTree>
    <p:extLst>
      <p:ext uri="{BB962C8B-B14F-4D97-AF65-F5344CB8AC3E}">
        <p14:creationId xmlns:p14="http://schemas.microsoft.com/office/powerpoint/2010/main" val="2474126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7410" y="2326348"/>
            <a:ext cx="5025148" cy="1341581"/>
          </a:xfrm>
        </p:spPr>
        <p:txBody>
          <a:bodyPr>
            <a:noAutofit/>
          </a:bodyPr>
          <a:lstStyle/>
          <a:p>
            <a:r>
              <a:rPr lang="en-US" sz="2400" dirty="0" smtClean="0"/>
              <a:t>Gretchen.Robertson@Skagit.edu</a:t>
            </a:r>
          </a:p>
          <a:p>
            <a:r>
              <a:rPr lang="en-US" sz="2400" dirty="0" smtClean="0"/>
              <a:t>(360)416-4925</a:t>
            </a:r>
            <a:endParaRPr lang="en-US" sz="2400" dirty="0"/>
          </a:p>
        </p:txBody>
      </p:sp>
      <p:sp>
        <p:nvSpPr>
          <p:cNvPr id="4" name="TextBox 3"/>
          <p:cNvSpPr txBox="1"/>
          <p:nvPr/>
        </p:nvSpPr>
        <p:spPr>
          <a:xfrm>
            <a:off x="1427410" y="1515029"/>
            <a:ext cx="4431130" cy="523220"/>
          </a:xfrm>
          <a:prstGeom prst="rect">
            <a:avLst/>
          </a:prstGeom>
          <a:noFill/>
        </p:spPr>
        <p:txBody>
          <a:bodyPr wrap="square" rtlCol="0">
            <a:spAutoFit/>
          </a:bodyPr>
          <a:lstStyle/>
          <a:p>
            <a:r>
              <a:rPr lang="en-US" sz="2800" dirty="0" smtClean="0"/>
              <a:t>Contact Information:</a:t>
            </a:r>
            <a:endParaRPr lang="en-US" sz="2800" dirty="0"/>
          </a:p>
        </p:txBody>
      </p:sp>
      <p:sp>
        <p:nvSpPr>
          <p:cNvPr id="5" name="Subtitle 2"/>
          <p:cNvSpPr txBox="1">
            <a:spLocks/>
          </p:cNvSpPr>
          <p:nvPr/>
        </p:nvSpPr>
        <p:spPr>
          <a:xfrm>
            <a:off x="6863226" y="2326348"/>
            <a:ext cx="5144743" cy="13415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dirty="0" smtClean="0"/>
              <a:t>Jennifer.Boland@Skagit.edu</a:t>
            </a:r>
          </a:p>
          <a:p>
            <a:r>
              <a:rPr lang="en-US" sz="2400" dirty="0" smtClean="0"/>
              <a:t>(360)416-7831</a:t>
            </a:r>
            <a:endParaRPr lang="en-US" sz="2400" dirty="0"/>
          </a:p>
        </p:txBody>
      </p:sp>
      <p:sp>
        <p:nvSpPr>
          <p:cNvPr id="7" name="TextBox 6"/>
          <p:cNvSpPr txBox="1"/>
          <p:nvPr/>
        </p:nvSpPr>
        <p:spPr>
          <a:xfrm>
            <a:off x="2224851" y="3817177"/>
            <a:ext cx="6254151" cy="892552"/>
          </a:xfrm>
          <a:prstGeom prst="rect">
            <a:avLst/>
          </a:prstGeom>
          <a:noFill/>
        </p:spPr>
        <p:txBody>
          <a:bodyPr wrap="square" rtlCol="0">
            <a:spAutoFit/>
          </a:bodyPr>
          <a:lstStyle/>
          <a:p>
            <a:r>
              <a:rPr lang="en-US" sz="2800" dirty="0" smtClean="0"/>
              <a:t>Canvas Commons Course Name:</a:t>
            </a:r>
          </a:p>
          <a:p>
            <a:r>
              <a:rPr lang="en-US" sz="2400" dirty="0" err="1" smtClean="0"/>
              <a:t>Autoethnography</a:t>
            </a:r>
            <a:r>
              <a:rPr lang="en-US" sz="2400" dirty="0" smtClean="0"/>
              <a:t> and Mindset</a:t>
            </a:r>
            <a:endParaRPr lang="en-US" sz="2400" dirty="0"/>
          </a:p>
        </p:txBody>
      </p:sp>
      <p:pic>
        <p:nvPicPr>
          <p:cNvPr id="2050" name="Picture 2" descr="http://www.edison.k12.nj.us/cms/lib2/NJ01001623/Centricity/Domain/58/Canva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149" y="3956028"/>
            <a:ext cx="608702" cy="6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8802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554" y="583762"/>
            <a:ext cx="7625172" cy="5690763"/>
          </a:xfrm>
          <a:prstGeom prst="rect">
            <a:avLst/>
          </a:prstGeom>
        </p:spPr>
      </p:pic>
    </p:spTree>
    <p:extLst>
      <p:ext uri="{BB962C8B-B14F-4D97-AF65-F5344CB8AC3E}">
        <p14:creationId xmlns:p14="http://schemas.microsoft.com/office/powerpoint/2010/main" val="3264722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758" y="2566733"/>
            <a:ext cx="4126264" cy="1293028"/>
          </a:xfrm>
        </p:spPr>
        <p:txBody>
          <a:bodyPr>
            <a:noAutofit/>
          </a:bodyPr>
          <a:lstStyle/>
          <a:p>
            <a:pPr algn="l"/>
            <a:r>
              <a:rPr lang="en-US" sz="9600" dirty="0" err="1" smtClean="0"/>
              <a:t>indset</a:t>
            </a:r>
            <a:endParaRPr lang="en-US" sz="9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74322">
            <a:off x="1356827" y="1395734"/>
            <a:ext cx="4746692" cy="5069943"/>
          </a:xfrm>
          <a:prstGeom prst="rect">
            <a:avLst/>
          </a:prstGeom>
        </p:spPr>
      </p:pic>
      <p:sp>
        <p:nvSpPr>
          <p:cNvPr id="5" name="TextBox 4"/>
          <p:cNvSpPr txBox="1"/>
          <p:nvPr/>
        </p:nvSpPr>
        <p:spPr>
          <a:xfrm>
            <a:off x="2028695" y="2929996"/>
            <a:ext cx="1335186" cy="307777"/>
          </a:xfrm>
          <a:prstGeom prst="rect">
            <a:avLst/>
          </a:prstGeom>
          <a:noFill/>
        </p:spPr>
        <p:txBody>
          <a:bodyPr wrap="square" rtlCol="0">
            <a:spAutoFit/>
          </a:bodyPr>
          <a:lstStyle/>
          <a:p>
            <a:r>
              <a:rPr lang="en-US" sz="1400" b="1" dirty="0" smtClean="0">
                <a:solidFill>
                  <a:srgbClr val="FF0000"/>
                </a:solidFill>
              </a:rPr>
              <a:t>Environment</a:t>
            </a:r>
            <a:endParaRPr lang="en-US" sz="1400" b="1" dirty="0">
              <a:solidFill>
                <a:srgbClr val="FF0000"/>
              </a:solidFill>
            </a:endParaRPr>
          </a:p>
        </p:txBody>
      </p:sp>
      <p:sp>
        <p:nvSpPr>
          <p:cNvPr id="6" name="TextBox 5"/>
          <p:cNvSpPr txBox="1"/>
          <p:nvPr/>
        </p:nvSpPr>
        <p:spPr>
          <a:xfrm>
            <a:off x="1112993" y="4006196"/>
            <a:ext cx="1294725" cy="307777"/>
          </a:xfrm>
          <a:prstGeom prst="rect">
            <a:avLst/>
          </a:prstGeom>
          <a:noFill/>
        </p:spPr>
        <p:txBody>
          <a:bodyPr wrap="square" rtlCol="0">
            <a:spAutoFit/>
          </a:bodyPr>
          <a:lstStyle/>
          <a:p>
            <a:r>
              <a:rPr lang="en-US" sz="1400" b="1" dirty="0" smtClean="0">
                <a:solidFill>
                  <a:srgbClr val="FF0000"/>
                </a:solidFill>
              </a:rPr>
              <a:t>Upbringing</a:t>
            </a:r>
            <a:endParaRPr lang="en-US" sz="1400" b="1" dirty="0">
              <a:solidFill>
                <a:srgbClr val="FF0000"/>
              </a:solidFill>
            </a:endParaRPr>
          </a:p>
        </p:txBody>
      </p:sp>
      <p:sp>
        <p:nvSpPr>
          <p:cNvPr id="7" name="TextBox 6"/>
          <p:cNvSpPr txBox="1"/>
          <p:nvPr/>
        </p:nvSpPr>
        <p:spPr>
          <a:xfrm>
            <a:off x="3082810" y="3859761"/>
            <a:ext cx="1294725" cy="307777"/>
          </a:xfrm>
          <a:prstGeom prst="rect">
            <a:avLst/>
          </a:prstGeom>
          <a:noFill/>
        </p:spPr>
        <p:txBody>
          <a:bodyPr wrap="square" rtlCol="0">
            <a:spAutoFit/>
          </a:bodyPr>
          <a:lstStyle/>
          <a:p>
            <a:r>
              <a:rPr lang="en-US" sz="1400" b="1" dirty="0" smtClean="0">
                <a:solidFill>
                  <a:srgbClr val="FF0000"/>
                </a:solidFill>
              </a:rPr>
              <a:t>Experience</a:t>
            </a:r>
            <a:endParaRPr lang="en-US" sz="1400" b="1" dirty="0">
              <a:solidFill>
                <a:srgbClr val="FF0000"/>
              </a:solidFill>
            </a:endParaRPr>
          </a:p>
        </p:txBody>
      </p:sp>
      <p:sp>
        <p:nvSpPr>
          <p:cNvPr id="8" name="TextBox 7"/>
          <p:cNvSpPr txBox="1"/>
          <p:nvPr/>
        </p:nvSpPr>
        <p:spPr>
          <a:xfrm>
            <a:off x="4060598" y="2806448"/>
            <a:ext cx="1294725" cy="523220"/>
          </a:xfrm>
          <a:prstGeom prst="rect">
            <a:avLst/>
          </a:prstGeom>
          <a:noFill/>
        </p:spPr>
        <p:txBody>
          <a:bodyPr wrap="square" rtlCol="0">
            <a:spAutoFit/>
          </a:bodyPr>
          <a:lstStyle/>
          <a:p>
            <a:r>
              <a:rPr lang="en-US" sz="1400" b="1" dirty="0" smtClean="0">
                <a:solidFill>
                  <a:srgbClr val="FF0000"/>
                </a:solidFill>
              </a:rPr>
              <a:t>Personal</a:t>
            </a:r>
          </a:p>
          <a:p>
            <a:r>
              <a:rPr lang="en-US" sz="1400" b="1" dirty="0" smtClean="0">
                <a:solidFill>
                  <a:srgbClr val="FF0000"/>
                </a:solidFill>
              </a:rPr>
              <a:t>Effort</a:t>
            </a:r>
            <a:endParaRPr lang="en-US" sz="1400" b="1" dirty="0">
              <a:solidFill>
                <a:srgbClr val="FF0000"/>
              </a:solidFill>
            </a:endParaRPr>
          </a:p>
        </p:txBody>
      </p:sp>
      <p:sp>
        <p:nvSpPr>
          <p:cNvPr id="9" name="TextBox 8"/>
          <p:cNvSpPr txBox="1"/>
          <p:nvPr/>
        </p:nvSpPr>
        <p:spPr>
          <a:xfrm>
            <a:off x="5052627" y="3705872"/>
            <a:ext cx="1294725" cy="307777"/>
          </a:xfrm>
          <a:prstGeom prst="rect">
            <a:avLst/>
          </a:prstGeom>
          <a:noFill/>
        </p:spPr>
        <p:txBody>
          <a:bodyPr wrap="square" rtlCol="0">
            <a:spAutoFit/>
          </a:bodyPr>
          <a:lstStyle/>
          <a:p>
            <a:pPr algn="ctr"/>
            <a:r>
              <a:rPr lang="en-US" sz="1400" b="1" dirty="0" smtClean="0">
                <a:solidFill>
                  <a:srgbClr val="FF0000"/>
                </a:solidFill>
              </a:rPr>
              <a:t>Training</a:t>
            </a:r>
            <a:endParaRPr lang="en-US" sz="1400" b="1" dirty="0">
              <a:solidFill>
                <a:srgbClr val="FF0000"/>
              </a:solidFill>
            </a:endParaRPr>
          </a:p>
        </p:txBody>
      </p:sp>
    </p:spTree>
    <p:extLst>
      <p:ext uri="{BB962C8B-B14F-4D97-AF65-F5344CB8AC3E}">
        <p14:creationId xmlns:p14="http://schemas.microsoft.com/office/powerpoint/2010/main" val="506411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535947">
            <a:off x="2962626" y="1481820"/>
            <a:ext cx="5961945" cy="4024313"/>
          </a:xfrm>
        </p:spPr>
      </p:pic>
      <p:sp>
        <p:nvSpPr>
          <p:cNvPr id="5" name="TextBox 4"/>
          <p:cNvSpPr txBox="1"/>
          <p:nvPr/>
        </p:nvSpPr>
        <p:spPr>
          <a:xfrm>
            <a:off x="4279901" y="2940655"/>
            <a:ext cx="3657600" cy="830997"/>
          </a:xfrm>
          <a:prstGeom prst="rect">
            <a:avLst/>
          </a:prstGeom>
          <a:noFill/>
        </p:spPr>
        <p:txBody>
          <a:bodyPr wrap="square" rtlCol="0">
            <a:spAutoFit/>
          </a:bodyPr>
          <a:lstStyle/>
          <a:p>
            <a:pPr algn="ctr"/>
            <a:r>
              <a:rPr lang="en-US" sz="4800" b="1" dirty="0" smtClean="0">
                <a:solidFill>
                  <a:srgbClr val="FF0000"/>
                </a:solidFill>
              </a:rPr>
              <a:t>Training</a:t>
            </a:r>
            <a:endParaRPr lang="en-US" sz="4800" b="1" dirty="0">
              <a:solidFill>
                <a:srgbClr val="FF0000"/>
              </a:solidFill>
            </a:endParaRPr>
          </a:p>
        </p:txBody>
      </p:sp>
    </p:spTree>
    <p:extLst>
      <p:ext uri="{BB962C8B-B14F-4D97-AF65-F5344CB8AC3E}">
        <p14:creationId xmlns:p14="http://schemas.microsoft.com/office/powerpoint/2010/main" val="3319337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758" y="2566733"/>
            <a:ext cx="4126264" cy="1293028"/>
          </a:xfrm>
        </p:spPr>
        <p:txBody>
          <a:bodyPr>
            <a:noAutofit/>
          </a:bodyPr>
          <a:lstStyle/>
          <a:p>
            <a:pPr algn="l"/>
            <a:r>
              <a:rPr lang="en-US" sz="9600" dirty="0" err="1" smtClean="0"/>
              <a:t>indset</a:t>
            </a:r>
            <a:endParaRPr lang="en-US" sz="9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74322">
            <a:off x="1356827" y="1395734"/>
            <a:ext cx="4746692" cy="5069943"/>
          </a:xfrm>
          <a:prstGeom prst="rect">
            <a:avLst/>
          </a:prstGeom>
        </p:spPr>
      </p:pic>
      <p:sp>
        <p:nvSpPr>
          <p:cNvPr id="5" name="TextBox 4"/>
          <p:cNvSpPr txBox="1"/>
          <p:nvPr/>
        </p:nvSpPr>
        <p:spPr>
          <a:xfrm>
            <a:off x="2028695" y="2929996"/>
            <a:ext cx="1335186" cy="307777"/>
          </a:xfrm>
          <a:prstGeom prst="rect">
            <a:avLst/>
          </a:prstGeom>
          <a:noFill/>
        </p:spPr>
        <p:txBody>
          <a:bodyPr wrap="square" rtlCol="0">
            <a:spAutoFit/>
          </a:bodyPr>
          <a:lstStyle/>
          <a:p>
            <a:r>
              <a:rPr lang="en-US" sz="1400" b="1" dirty="0" smtClean="0">
                <a:solidFill>
                  <a:srgbClr val="FF0000"/>
                </a:solidFill>
              </a:rPr>
              <a:t>Environment</a:t>
            </a:r>
            <a:endParaRPr lang="en-US" sz="1400" b="1" dirty="0">
              <a:solidFill>
                <a:srgbClr val="FF0000"/>
              </a:solidFill>
            </a:endParaRPr>
          </a:p>
        </p:txBody>
      </p:sp>
      <p:sp>
        <p:nvSpPr>
          <p:cNvPr id="6" name="TextBox 5"/>
          <p:cNvSpPr txBox="1"/>
          <p:nvPr/>
        </p:nvSpPr>
        <p:spPr>
          <a:xfrm>
            <a:off x="1112993" y="4006196"/>
            <a:ext cx="1294725" cy="307777"/>
          </a:xfrm>
          <a:prstGeom prst="rect">
            <a:avLst/>
          </a:prstGeom>
          <a:noFill/>
        </p:spPr>
        <p:txBody>
          <a:bodyPr wrap="square" rtlCol="0">
            <a:spAutoFit/>
          </a:bodyPr>
          <a:lstStyle/>
          <a:p>
            <a:r>
              <a:rPr lang="en-US" sz="1400" b="1" dirty="0" smtClean="0">
                <a:solidFill>
                  <a:srgbClr val="FF0000"/>
                </a:solidFill>
              </a:rPr>
              <a:t>Upbringing</a:t>
            </a:r>
            <a:endParaRPr lang="en-US" sz="1400" b="1" dirty="0">
              <a:solidFill>
                <a:srgbClr val="FF0000"/>
              </a:solidFill>
            </a:endParaRPr>
          </a:p>
        </p:txBody>
      </p:sp>
      <p:sp>
        <p:nvSpPr>
          <p:cNvPr id="7" name="TextBox 6"/>
          <p:cNvSpPr txBox="1"/>
          <p:nvPr/>
        </p:nvSpPr>
        <p:spPr>
          <a:xfrm>
            <a:off x="3082810" y="3859761"/>
            <a:ext cx="1294725" cy="307777"/>
          </a:xfrm>
          <a:prstGeom prst="rect">
            <a:avLst/>
          </a:prstGeom>
          <a:noFill/>
        </p:spPr>
        <p:txBody>
          <a:bodyPr wrap="square" rtlCol="0">
            <a:spAutoFit/>
          </a:bodyPr>
          <a:lstStyle/>
          <a:p>
            <a:r>
              <a:rPr lang="en-US" sz="1400" b="1" dirty="0" smtClean="0">
                <a:solidFill>
                  <a:srgbClr val="FF0000"/>
                </a:solidFill>
              </a:rPr>
              <a:t>Experience</a:t>
            </a:r>
            <a:endParaRPr lang="en-US" sz="1400" b="1" dirty="0">
              <a:solidFill>
                <a:srgbClr val="FF0000"/>
              </a:solidFill>
            </a:endParaRPr>
          </a:p>
        </p:txBody>
      </p:sp>
      <p:sp>
        <p:nvSpPr>
          <p:cNvPr id="8" name="TextBox 7"/>
          <p:cNvSpPr txBox="1"/>
          <p:nvPr/>
        </p:nvSpPr>
        <p:spPr>
          <a:xfrm>
            <a:off x="4060598" y="2806448"/>
            <a:ext cx="1294725" cy="523220"/>
          </a:xfrm>
          <a:prstGeom prst="rect">
            <a:avLst/>
          </a:prstGeom>
          <a:noFill/>
        </p:spPr>
        <p:txBody>
          <a:bodyPr wrap="square" rtlCol="0">
            <a:spAutoFit/>
          </a:bodyPr>
          <a:lstStyle/>
          <a:p>
            <a:r>
              <a:rPr lang="en-US" sz="1400" b="1" dirty="0" smtClean="0">
                <a:solidFill>
                  <a:srgbClr val="FF0000"/>
                </a:solidFill>
              </a:rPr>
              <a:t>Personal</a:t>
            </a:r>
          </a:p>
          <a:p>
            <a:r>
              <a:rPr lang="en-US" sz="1400" b="1" dirty="0" smtClean="0">
                <a:solidFill>
                  <a:srgbClr val="FF0000"/>
                </a:solidFill>
              </a:rPr>
              <a:t>Effort</a:t>
            </a:r>
            <a:endParaRPr lang="en-US" sz="1400" b="1" dirty="0">
              <a:solidFill>
                <a:srgbClr val="FF0000"/>
              </a:solidFill>
            </a:endParaRPr>
          </a:p>
        </p:txBody>
      </p:sp>
      <p:sp>
        <p:nvSpPr>
          <p:cNvPr id="9" name="TextBox 8"/>
          <p:cNvSpPr txBox="1"/>
          <p:nvPr/>
        </p:nvSpPr>
        <p:spPr>
          <a:xfrm>
            <a:off x="5052627" y="3705872"/>
            <a:ext cx="1294725" cy="307777"/>
          </a:xfrm>
          <a:prstGeom prst="rect">
            <a:avLst/>
          </a:prstGeom>
          <a:noFill/>
        </p:spPr>
        <p:txBody>
          <a:bodyPr wrap="square" rtlCol="0">
            <a:spAutoFit/>
          </a:bodyPr>
          <a:lstStyle/>
          <a:p>
            <a:pPr algn="ctr"/>
            <a:r>
              <a:rPr lang="en-US" sz="1400" b="1" dirty="0" smtClean="0">
                <a:solidFill>
                  <a:srgbClr val="FF0000"/>
                </a:solidFill>
              </a:rPr>
              <a:t>Training</a:t>
            </a:r>
            <a:endParaRPr lang="en-US" sz="1400" b="1" dirty="0">
              <a:solidFill>
                <a:srgbClr val="FF0000"/>
              </a:solidFill>
            </a:endParaRPr>
          </a:p>
        </p:txBody>
      </p:sp>
    </p:spTree>
    <p:extLst>
      <p:ext uri="{BB962C8B-B14F-4D97-AF65-F5344CB8AC3E}">
        <p14:creationId xmlns:p14="http://schemas.microsoft.com/office/powerpoint/2010/main" val="12975183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51722"/>
            <a:ext cx="8610600" cy="809246"/>
          </a:xfrm>
        </p:spPr>
        <p:txBody>
          <a:bodyPr/>
          <a:lstStyle/>
          <a:p>
            <a:r>
              <a:rPr lang="en-US" dirty="0" err="1" smtClean="0"/>
              <a:t>REferences</a:t>
            </a:r>
            <a:endParaRPr lang="en-US" dirty="0"/>
          </a:p>
        </p:txBody>
      </p:sp>
      <p:sp>
        <p:nvSpPr>
          <p:cNvPr id="3" name="Content Placeholder 2"/>
          <p:cNvSpPr>
            <a:spLocks noGrp="1"/>
          </p:cNvSpPr>
          <p:nvPr>
            <p:ph idx="1"/>
          </p:nvPr>
        </p:nvSpPr>
        <p:spPr>
          <a:xfrm>
            <a:off x="685800" y="1541722"/>
            <a:ext cx="10820400" cy="4676964"/>
          </a:xfrm>
        </p:spPr>
        <p:txBody>
          <a:bodyPr>
            <a:normAutofit lnSpcReduction="10000"/>
          </a:bodyPr>
          <a:lstStyle/>
          <a:p>
            <a:pPr marL="457200" indent="-457200">
              <a:buNone/>
            </a:pPr>
            <a:r>
              <a:rPr lang="en-US" sz="1800" dirty="0"/>
              <a:t>Atkinson, D., &amp; </a:t>
            </a:r>
            <a:r>
              <a:rPr lang="en-US" sz="1800" dirty="0" err="1"/>
              <a:t>Sohn</a:t>
            </a:r>
            <a:r>
              <a:rPr lang="en-US" sz="1800" dirty="0"/>
              <a:t>, J. (December 01, 2013). Culture from the bottom up. </a:t>
            </a:r>
            <a:r>
              <a:rPr lang="en-US" sz="1800" i="1" smtClean="0"/>
              <a:t>TESOL </a:t>
            </a:r>
            <a:r>
              <a:rPr lang="en-US" sz="1800" i="1" dirty="0"/>
              <a:t>Quarterly: </a:t>
            </a:r>
            <a:r>
              <a:rPr lang="en-US" sz="1800" i="1" dirty="0" smtClean="0"/>
              <a:t>a Journal </a:t>
            </a:r>
            <a:r>
              <a:rPr lang="en-US" sz="1800" i="1" dirty="0"/>
              <a:t>for Teachers of English to Speakers of Other Languages and of Standard English As a Second Dialect, 47, </a:t>
            </a:r>
            <a:r>
              <a:rPr lang="en-US" sz="1800" dirty="0"/>
              <a:t>4, 669-693.</a:t>
            </a:r>
          </a:p>
          <a:p>
            <a:pPr marL="457200" indent="-457200">
              <a:buNone/>
            </a:pPr>
            <a:r>
              <a:rPr lang="en-US" sz="1800" dirty="0" err="1" smtClean="0"/>
              <a:t>Camangian</a:t>
            </a:r>
            <a:r>
              <a:rPr lang="en-US" sz="1800" dirty="0"/>
              <a:t>, P. (2010). Starting with self: Teaching </a:t>
            </a:r>
            <a:r>
              <a:rPr lang="en-US" sz="1800" dirty="0" err="1"/>
              <a:t>autoethnography</a:t>
            </a:r>
            <a:r>
              <a:rPr lang="en-US" sz="1800" dirty="0"/>
              <a:t> to foster critically caring literacies. </a:t>
            </a:r>
            <a:r>
              <a:rPr lang="en-US" sz="1800" i="1" dirty="0"/>
              <a:t>Research in the Teaching of English, 45(2), </a:t>
            </a:r>
            <a:r>
              <a:rPr lang="en-US" sz="1800" dirty="0"/>
              <a:t>179-204.</a:t>
            </a:r>
          </a:p>
          <a:p>
            <a:pPr marL="457200" indent="-457200">
              <a:buNone/>
            </a:pPr>
            <a:r>
              <a:rPr lang="en-US" sz="1800" dirty="0" smtClean="0"/>
              <a:t>Gagnon, J.K. (2011). </a:t>
            </a:r>
            <a:r>
              <a:rPr lang="en-US" sz="1800" i="1" dirty="0" smtClean="0"/>
              <a:t>Fusing intercultural and expressivist pedagogies in a mixed composition context.</a:t>
            </a:r>
            <a:r>
              <a:rPr lang="en-US" sz="1800" dirty="0"/>
              <a:t> </a:t>
            </a:r>
            <a:r>
              <a:rPr lang="en-US" sz="1800" dirty="0" smtClean="0"/>
              <a:t>(Master’s Thesis). </a:t>
            </a:r>
            <a:r>
              <a:rPr lang="en-US" sz="1800" dirty="0"/>
              <a:t>Retrieved from </a:t>
            </a:r>
            <a:r>
              <a:rPr lang="en-US" sz="1800" dirty="0">
                <a:hlinkClick r:id="rId3"/>
              </a:rPr>
              <a:t>http://</a:t>
            </a:r>
            <a:r>
              <a:rPr lang="en-US" sz="1800" dirty="0" smtClean="0">
                <a:hlinkClick r:id="rId3"/>
              </a:rPr>
              <a:t>csueastbay-dspace.calstate.edu/bitstream/handle/10211.5/45/jerome.k.gagnonthesis.pdf?sequence=1</a:t>
            </a:r>
            <a:r>
              <a:rPr lang="en-US" sz="1800" dirty="0" smtClean="0"/>
              <a:t>.</a:t>
            </a:r>
          </a:p>
          <a:p>
            <a:pPr marL="457200" indent="-457200">
              <a:buNone/>
            </a:pPr>
            <a:r>
              <a:rPr lang="en-US" sz="1800" dirty="0" err="1" smtClean="0"/>
              <a:t>Lapidus</a:t>
            </a:r>
            <a:r>
              <a:rPr lang="en-US" sz="1800" dirty="0"/>
              <a:t>, </a:t>
            </a:r>
            <a:r>
              <a:rPr lang="en-US" sz="1800" dirty="0" smtClean="0"/>
              <a:t>A., </a:t>
            </a:r>
            <a:r>
              <a:rPr lang="en-US" sz="1800" dirty="0" err="1"/>
              <a:t>Kaveh</a:t>
            </a:r>
            <a:r>
              <a:rPr lang="en-US" sz="1800" dirty="0"/>
              <a:t>, </a:t>
            </a:r>
            <a:r>
              <a:rPr lang="en-US" sz="1800" dirty="0" smtClean="0"/>
              <a:t>Y.M. </a:t>
            </a:r>
            <a:r>
              <a:rPr lang="en-US" sz="1800" dirty="0"/>
              <a:t>&amp; Hirano, </a:t>
            </a:r>
            <a:r>
              <a:rPr lang="en-US" sz="1800" dirty="0" smtClean="0"/>
              <a:t>M. </a:t>
            </a:r>
            <a:r>
              <a:rPr lang="en-US" sz="1800" dirty="0"/>
              <a:t>(2013). ESL Teachers/ESL Students: Looking at </a:t>
            </a:r>
            <a:r>
              <a:rPr lang="en-US" sz="1800" dirty="0" err="1" smtClean="0"/>
              <a:t>autoethnography</a:t>
            </a:r>
            <a:r>
              <a:rPr lang="en-US" sz="1800" dirty="0" smtClean="0"/>
              <a:t> </a:t>
            </a:r>
            <a:r>
              <a:rPr lang="en-US" sz="1800" dirty="0"/>
              <a:t>through the </a:t>
            </a:r>
            <a:r>
              <a:rPr lang="en-US" sz="1800" dirty="0" smtClean="0"/>
              <a:t>lens </a:t>
            </a:r>
            <a:r>
              <a:rPr lang="en-US" sz="1800" dirty="0"/>
              <a:t>of </a:t>
            </a:r>
            <a:r>
              <a:rPr lang="en-US" sz="1800" dirty="0" err="1"/>
              <a:t>Personetics</a:t>
            </a:r>
            <a:r>
              <a:rPr lang="en-US" sz="1800" dirty="0"/>
              <a:t>. </a:t>
            </a:r>
            <a:r>
              <a:rPr lang="en-US" sz="1800" i="1" dirty="0"/>
              <a:t>L2 Journal</a:t>
            </a:r>
            <a:r>
              <a:rPr lang="en-US" sz="1800" dirty="0"/>
              <a:t>, </a:t>
            </a:r>
            <a:r>
              <a:rPr lang="en-US" sz="1800" i="1" dirty="0"/>
              <a:t>5</a:t>
            </a:r>
            <a:r>
              <a:rPr lang="en-US" sz="1800" dirty="0"/>
              <a:t>(1). Retrieved </a:t>
            </a:r>
            <a:r>
              <a:rPr lang="en-US" sz="1800" dirty="0" smtClean="0"/>
              <a:t>from </a:t>
            </a:r>
            <a:r>
              <a:rPr lang="en-US" sz="1800" dirty="0" smtClean="0">
                <a:hlinkClick r:id="rId4"/>
              </a:rPr>
              <a:t>http</a:t>
            </a:r>
            <a:r>
              <a:rPr lang="en-US" sz="1800" dirty="0">
                <a:hlinkClick r:id="rId4"/>
              </a:rPr>
              <a:t>://</a:t>
            </a:r>
            <a:r>
              <a:rPr lang="en-US" sz="1800" dirty="0" smtClean="0">
                <a:hlinkClick r:id="rId4"/>
              </a:rPr>
              <a:t>www.escholarship.org/uc/item/7b733911</a:t>
            </a:r>
            <a:r>
              <a:rPr lang="en-US" sz="1800" dirty="0" smtClean="0"/>
              <a:t>.</a:t>
            </a:r>
          </a:p>
          <a:p>
            <a:pPr marL="457200" indent="-457200">
              <a:buNone/>
            </a:pPr>
            <a:r>
              <a:rPr lang="en-US" sz="1800" dirty="0" smtClean="0"/>
              <a:t>Park</a:t>
            </a:r>
            <a:r>
              <a:rPr lang="en-US" sz="1800" dirty="0"/>
              <a:t>, G. (July 01, 2013). Writing is a way of knowing': Writing and identity. </a:t>
            </a:r>
            <a:r>
              <a:rPr lang="en-US" sz="1800" i="1" dirty="0" smtClean="0"/>
              <a:t>ELT </a:t>
            </a:r>
            <a:r>
              <a:rPr lang="en-US" sz="1800" i="1" dirty="0"/>
              <a:t>Journal</a:t>
            </a:r>
            <a:r>
              <a:rPr lang="en-US" sz="1800" i="1" dirty="0" smtClean="0"/>
              <a:t>, 67(</a:t>
            </a:r>
            <a:r>
              <a:rPr lang="en-US" sz="1800" dirty="0" smtClean="0"/>
              <a:t>3), </a:t>
            </a:r>
            <a:r>
              <a:rPr lang="en-US" sz="1800" dirty="0"/>
              <a:t>336-345.</a:t>
            </a:r>
            <a:endParaRPr lang="en-US" sz="1800" dirty="0" smtClean="0"/>
          </a:p>
          <a:p>
            <a:pPr marL="457200" indent="-457200">
              <a:buNone/>
            </a:pPr>
            <a:r>
              <a:rPr lang="en-US" sz="1800" dirty="0"/>
              <a:t>Pratt, M. L. (January 01, 1991). Arts of the Contact Zone. </a:t>
            </a:r>
            <a:r>
              <a:rPr lang="en-US" sz="1800" i="1" dirty="0"/>
              <a:t>Profession, </a:t>
            </a:r>
            <a:r>
              <a:rPr lang="en-US" sz="1800" dirty="0"/>
              <a:t>33-40.</a:t>
            </a:r>
          </a:p>
          <a:p>
            <a:pPr marL="457200" indent="-457200">
              <a:buNone/>
            </a:pPr>
            <a:r>
              <a:rPr lang="en-US" sz="1800" dirty="0"/>
              <a:t>Sykes, B. E. (February 01, 2014). Transformative </a:t>
            </a:r>
            <a:r>
              <a:rPr lang="en-US" sz="1800" dirty="0" err="1"/>
              <a:t>Autoethnography</a:t>
            </a:r>
            <a:r>
              <a:rPr lang="en-US" sz="1800" dirty="0"/>
              <a:t>: An </a:t>
            </a:r>
            <a:r>
              <a:rPr lang="en-US" sz="1800" dirty="0" smtClean="0"/>
              <a:t>examination </a:t>
            </a:r>
            <a:r>
              <a:rPr lang="en-US" sz="1800" dirty="0"/>
              <a:t>of </a:t>
            </a:r>
            <a:r>
              <a:rPr lang="en-US" sz="1800" dirty="0" smtClean="0"/>
              <a:t>cultural </a:t>
            </a:r>
            <a:r>
              <a:rPr lang="en-US" sz="1800" dirty="0"/>
              <a:t>i</a:t>
            </a:r>
            <a:r>
              <a:rPr lang="en-US" sz="1800" dirty="0" smtClean="0"/>
              <a:t>dentity </a:t>
            </a:r>
            <a:r>
              <a:rPr lang="en-US" sz="1800" dirty="0"/>
              <a:t>and its </a:t>
            </a:r>
            <a:r>
              <a:rPr lang="en-US" sz="1800" dirty="0" smtClean="0"/>
              <a:t>implications </a:t>
            </a:r>
            <a:r>
              <a:rPr lang="en-US" sz="1800" dirty="0"/>
              <a:t>for </a:t>
            </a:r>
            <a:r>
              <a:rPr lang="en-US" sz="1800" dirty="0" smtClean="0"/>
              <a:t>learners</a:t>
            </a:r>
            <a:r>
              <a:rPr lang="en-US" sz="1800" dirty="0"/>
              <a:t>. </a:t>
            </a:r>
            <a:r>
              <a:rPr lang="en-US" sz="1800" i="1" dirty="0"/>
              <a:t>Adult Learning, </a:t>
            </a:r>
            <a:r>
              <a:rPr lang="en-US" sz="1800" i="1" dirty="0" smtClean="0"/>
              <a:t>25(</a:t>
            </a:r>
            <a:r>
              <a:rPr lang="en-US" sz="1800" dirty="0" smtClean="0"/>
              <a:t>1), </a:t>
            </a:r>
            <a:r>
              <a:rPr lang="en-US" sz="1800" dirty="0"/>
              <a:t>3-10.</a:t>
            </a:r>
            <a:endParaRPr lang="en-US" sz="1800" i="1" dirty="0" smtClean="0"/>
          </a:p>
          <a:p>
            <a:pPr marL="0" indent="0">
              <a:buNone/>
            </a:pPr>
            <a:endParaRPr lang="en-US" dirty="0"/>
          </a:p>
        </p:txBody>
      </p:sp>
    </p:spTree>
    <p:extLst>
      <p:ext uri="{BB962C8B-B14F-4D97-AF65-F5344CB8AC3E}">
        <p14:creationId xmlns:p14="http://schemas.microsoft.com/office/powerpoint/2010/main" val="1997023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Mindset?</a:t>
            </a:r>
            <a:endParaRPr lang="en-US" dirty="0"/>
          </a:p>
        </p:txBody>
      </p:sp>
      <p:sp>
        <p:nvSpPr>
          <p:cNvPr id="3" name="Content Placeholder 2"/>
          <p:cNvSpPr>
            <a:spLocks noGrp="1"/>
          </p:cNvSpPr>
          <p:nvPr>
            <p:ph sz="half" idx="1"/>
          </p:nvPr>
        </p:nvSpPr>
        <p:spPr/>
        <p:txBody>
          <a:bodyPr>
            <a:normAutofit/>
          </a:bodyPr>
          <a:lstStyle/>
          <a:p>
            <a:pPr marL="0" indent="0">
              <a:buNone/>
            </a:pPr>
            <a:r>
              <a:rPr lang="en-US" b="1" dirty="0" smtClean="0"/>
              <a:t>Fixed Mindset</a:t>
            </a:r>
          </a:p>
          <a:p>
            <a:r>
              <a:rPr lang="en-US" dirty="0" smtClean="0"/>
              <a:t>I’m either good at it or I’m not.</a:t>
            </a:r>
            <a:endParaRPr lang="en-US" dirty="0"/>
          </a:p>
          <a:p>
            <a:r>
              <a:rPr lang="en-US" dirty="0" smtClean="0"/>
              <a:t>When I’m frustrated, I give up.</a:t>
            </a:r>
          </a:p>
          <a:p>
            <a:r>
              <a:rPr lang="en-US" dirty="0" smtClean="0"/>
              <a:t>I don’t like to be challenged.</a:t>
            </a:r>
          </a:p>
          <a:p>
            <a:r>
              <a:rPr lang="en-US" dirty="0" smtClean="0"/>
              <a:t>When I fail, I’m no good.	</a:t>
            </a:r>
          </a:p>
          <a:p>
            <a:r>
              <a:rPr lang="en-US" dirty="0" smtClean="0"/>
              <a:t>Tell me I’m smart.	</a:t>
            </a:r>
          </a:p>
          <a:p>
            <a:r>
              <a:rPr lang="en-US" dirty="0" smtClean="0"/>
              <a:t>If you succeed, I feel threatened.</a:t>
            </a:r>
          </a:p>
          <a:p>
            <a:r>
              <a:rPr lang="en-US" dirty="0" smtClean="0"/>
              <a:t>My abilities determine everything.		</a:t>
            </a:r>
            <a:endParaRPr lang="en-US" dirty="0"/>
          </a:p>
        </p:txBody>
      </p:sp>
      <p:sp>
        <p:nvSpPr>
          <p:cNvPr id="4" name="Content Placeholder 3"/>
          <p:cNvSpPr>
            <a:spLocks noGrp="1"/>
          </p:cNvSpPr>
          <p:nvPr>
            <p:ph sz="half" idx="2"/>
          </p:nvPr>
        </p:nvSpPr>
        <p:spPr/>
        <p:txBody>
          <a:bodyPr>
            <a:normAutofit/>
          </a:bodyPr>
          <a:lstStyle/>
          <a:p>
            <a:pPr marL="0" indent="0">
              <a:buNone/>
            </a:pPr>
            <a:r>
              <a:rPr lang="en-US" b="1" dirty="0" smtClean="0"/>
              <a:t>Growth Mindset</a:t>
            </a:r>
          </a:p>
          <a:p>
            <a:r>
              <a:rPr lang="en-US" dirty="0" smtClean="0"/>
              <a:t>I can learn anything I want to.</a:t>
            </a:r>
          </a:p>
          <a:p>
            <a:r>
              <a:rPr lang="en-US" dirty="0" smtClean="0"/>
              <a:t>When I’m frustrated, I persevere.</a:t>
            </a:r>
          </a:p>
          <a:p>
            <a:r>
              <a:rPr lang="en-US" dirty="0" smtClean="0"/>
              <a:t>I want to challenge myself.</a:t>
            </a:r>
          </a:p>
          <a:p>
            <a:r>
              <a:rPr lang="en-US" dirty="0" smtClean="0"/>
              <a:t>When I fail, I learn.</a:t>
            </a:r>
          </a:p>
          <a:p>
            <a:r>
              <a:rPr lang="en-US" dirty="0" smtClean="0"/>
              <a:t>Tell me I try hard.</a:t>
            </a:r>
          </a:p>
          <a:p>
            <a:r>
              <a:rPr lang="en-US" dirty="0" smtClean="0"/>
              <a:t>If you succeed, I’m inspired.</a:t>
            </a:r>
          </a:p>
          <a:p>
            <a:r>
              <a:rPr lang="en-US" dirty="0" smtClean="0"/>
              <a:t>My effort and attitude determine everything.</a:t>
            </a:r>
            <a:endParaRPr lang="en-US" dirty="0"/>
          </a:p>
        </p:txBody>
      </p:sp>
    </p:spTree>
    <p:extLst>
      <p:ext uri="{BB962C8B-B14F-4D97-AF65-F5344CB8AC3E}">
        <p14:creationId xmlns:p14="http://schemas.microsoft.com/office/powerpoint/2010/main" val="17052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additive="base">
                                        <p:cTn id="7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additive="base">
                                        <p:cTn id="7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7" end="7"/>
                                            </p:txEl>
                                          </p:spTgt>
                                        </p:tgtEl>
                                        <p:attrNameLst>
                                          <p:attrName>style.visibility</p:attrName>
                                        </p:attrNameLst>
                                      </p:cBhvr>
                                      <p:to>
                                        <p:strVal val="visible"/>
                                      </p:to>
                                    </p:set>
                                    <p:anim calcmode="lin" valueType="num">
                                      <p:cBhvr additive="base">
                                        <p:cTn id="8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758" y="2566733"/>
            <a:ext cx="4126264" cy="1293028"/>
          </a:xfrm>
        </p:spPr>
        <p:txBody>
          <a:bodyPr>
            <a:noAutofit/>
          </a:bodyPr>
          <a:lstStyle/>
          <a:p>
            <a:pPr algn="l"/>
            <a:r>
              <a:rPr lang="en-US" sz="9600" dirty="0" err="1" smtClean="0"/>
              <a:t>indset</a:t>
            </a:r>
            <a:endParaRPr lang="en-US" sz="9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74322">
            <a:off x="1356827" y="1395734"/>
            <a:ext cx="4746692" cy="5069943"/>
          </a:xfrm>
          <a:prstGeom prst="rect">
            <a:avLst/>
          </a:prstGeom>
        </p:spPr>
      </p:pic>
    </p:spTree>
    <p:extLst>
      <p:ext uri="{BB962C8B-B14F-4D97-AF65-F5344CB8AC3E}">
        <p14:creationId xmlns:p14="http://schemas.microsoft.com/office/powerpoint/2010/main" val="2293308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a:spLocks noChangeArrowheads="1"/>
          </p:cNvSpPr>
          <p:nvPr/>
        </p:nvSpPr>
        <p:spPr bwMode="auto">
          <a:xfrm>
            <a:off x="1064438" y="860647"/>
            <a:ext cx="9753600" cy="5384800"/>
          </a:xfrm>
          <a:prstGeom prst="flowChartMagneticTape">
            <a:avLst/>
          </a:prstGeom>
          <a:gradFill rotWithShape="0">
            <a:gsLst>
              <a:gs pos="0">
                <a:srgbClr val="FFFFFF"/>
              </a:gs>
              <a:gs pos="100000">
                <a:srgbClr val="9999C2"/>
              </a:gs>
            </a:gsLst>
            <a:lin ang="5400000" scaled="1"/>
          </a:gradFill>
          <a:ln w="12700" algn="in">
            <a:solidFill>
              <a:srgbClr val="6666A3"/>
            </a:solidFill>
            <a:miter lim="800000"/>
            <a:headEnd/>
            <a:tailEnd/>
          </a:ln>
          <a:effectLst>
            <a:outerShdw dist="28398" dir="3806097" algn="ctr" rotWithShape="0">
              <a:srgbClr val="000033">
                <a:alpha val="50000"/>
              </a:srgbClr>
            </a:outerShdw>
          </a:effectLst>
        </p:spPr>
        <p:txBody>
          <a:bodyPr rot="0" vert="horz" wrap="square" lIns="48768" tIns="48768" rIns="48768" bIns="48768" anchor="t" anchorCtr="0" upright="1">
            <a:noAutofit/>
          </a:bodyPr>
          <a:lstStyle/>
          <a:p>
            <a:pPr algn="ctr">
              <a:lnSpc>
                <a:spcPct val="127000"/>
              </a:lnSpc>
              <a:spcAft>
                <a:spcPts val="800"/>
              </a:spcAft>
            </a:pPr>
            <a:r>
              <a:rPr lang="en-US" sz="3733" b="1" kern="14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What is autoethnography?</a:t>
            </a:r>
            <a:endParaRPr lang="en-US" sz="1067" b="1" kern="14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algn="ctr">
              <a:lnSpc>
                <a:spcPct val="127000"/>
              </a:lnSpc>
              <a:spcAft>
                <a:spcPts val="800"/>
              </a:spcAft>
            </a:pPr>
            <a:r>
              <a:rPr lang="en-US" sz="4267" kern="14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auto / ethno / </a:t>
            </a:r>
            <a:r>
              <a:rPr lang="en-US" sz="4267" kern="1400" dirty="0" err="1">
                <a:solidFill>
                  <a:srgbClr val="000000"/>
                </a:solidFill>
                <a:latin typeface="Perpetua" panose="02020502060401020303" pitchFamily="18" charset="0"/>
                <a:ea typeface="Times New Roman" panose="02020603050405020304" pitchFamily="18" charset="0"/>
                <a:cs typeface="Times New Roman" panose="02020603050405020304" pitchFamily="18" charset="0"/>
              </a:rPr>
              <a:t>graphy</a:t>
            </a:r>
            <a:endParaRPr lang="en-US" sz="4267" kern="14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endParaRPr>
          </a:p>
          <a:p>
            <a:pPr algn="ctr">
              <a:lnSpc>
                <a:spcPct val="127000"/>
              </a:lnSpc>
              <a:spcAft>
                <a:spcPts val="800"/>
              </a:spcAft>
            </a:pPr>
            <a:endParaRPr lang="en-US" sz="1400" kern="14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a:lnSpc>
                <a:spcPct val="127000"/>
              </a:lnSpc>
              <a:spcAft>
                <a:spcPts val="800"/>
              </a:spcAft>
            </a:pPr>
            <a:r>
              <a:rPr lang="en-US" sz="2400" b="1" kern="14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Autoethnography is the act of writing about oneself in order to explore and understand </a:t>
            </a:r>
            <a:r>
              <a:rPr lang="en-US" sz="2667" b="1" kern="14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one’s culture.</a:t>
            </a:r>
            <a:endParaRPr lang="en-US" sz="1067" b="1" kern="14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382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H="1" flipV="1">
            <a:off x="6197600" y="3937000"/>
            <a:ext cx="21336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2263003" y="1426445"/>
            <a:ext cx="2134869" cy="830997"/>
          </a:xfrm>
          <a:prstGeom prst="rect">
            <a:avLst/>
          </a:prstGeom>
          <a:noFill/>
        </p:spPr>
        <p:txBody>
          <a:bodyPr wrap="square" rtlCol="0">
            <a:spAutoFit/>
          </a:bodyPr>
          <a:lstStyle/>
          <a:p>
            <a:r>
              <a:rPr lang="en-US" sz="2400" dirty="0"/>
              <a:t>Parents and Family</a:t>
            </a:r>
          </a:p>
        </p:txBody>
      </p:sp>
      <p:sp>
        <p:nvSpPr>
          <p:cNvPr id="7" name="TextBox 6"/>
          <p:cNvSpPr txBox="1"/>
          <p:nvPr/>
        </p:nvSpPr>
        <p:spPr>
          <a:xfrm>
            <a:off x="5383842" y="679828"/>
            <a:ext cx="2102380" cy="1200329"/>
          </a:xfrm>
          <a:prstGeom prst="rect">
            <a:avLst/>
          </a:prstGeom>
          <a:noFill/>
        </p:spPr>
        <p:txBody>
          <a:bodyPr wrap="square" rtlCol="0">
            <a:spAutoFit/>
          </a:bodyPr>
          <a:lstStyle/>
          <a:p>
            <a:r>
              <a:rPr lang="en-US" sz="2400" dirty="0"/>
              <a:t>Teachers, Schools, Classes</a:t>
            </a:r>
          </a:p>
        </p:txBody>
      </p:sp>
      <p:sp>
        <p:nvSpPr>
          <p:cNvPr id="8" name="TextBox 7"/>
          <p:cNvSpPr txBox="1"/>
          <p:nvPr/>
        </p:nvSpPr>
        <p:spPr>
          <a:xfrm>
            <a:off x="2089273" y="4356780"/>
            <a:ext cx="2308599" cy="830997"/>
          </a:xfrm>
          <a:prstGeom prst="rect">
            <a:avLst/>
          </a:prstGeom>
          <a:noFill/>
        </p:spPr>
        <p:txBody>
          <a:bodyPr wrap="square" rtlCol="0">
            <a:spAutoFit/>
          </a:bodyPr>
          <a:lstStyle/>
          <a:p>
            <a:r>
              <a:rPr lang="en-US" sz="2400" dirty="0"/>
              <a:t>Jobs, Bosses, Co-workers</a:t>
            </a:r>
          </a:p>
        </p:txBody>
      </p:sp>
      <p:sp>
        <p:nvSpPr>
          <p:cNvPr id="9" name="TextBox 8"/>
          <p:cNvSpPr txBox="1"/>
          <p:nvPr/>
        </p:nvSpPr>
        <p:spPr>
          <a:xfrm>
            <a:off x="8596573" y="3532637"/>
            <a:ext cx="2996441" cy="830997"/>
          </a:xfrm>
          <a:prstGeom prst="rect">
            <a:avLst/>
          </a:prstGeom>
          <a:noFill/>
        </p:spPr>
        <p:txBody>
          <a:bodyPr wrap="square" rtlCol="0">
            <a:spAutoFit/>
          </a:bodyPr>
          <a:lstStyle/>
          <a:p>
            <a:r>
              <a:rPr lang="en-US" sz="2400" dirty="0"/>
              <a:t>Friends and Mentors</a:t>
            </a:r>
          </a:p>
        </p:txBody>
      </p:sp>
      <p:sp>
        <p:nvSpPr>
          <p:cNvPr id="10" name="TextBox 9"/>
          <p:cNvSpPr txBox="1"/>
          <p:nvPr/>
        </p:nvSpPr>
        <p:spPr>
          <a:xfrm>
            <a:off x="1448463" y="2468729"/>
            <a:ext cx="1716205" cy="461665"/>
          </a:xfrm>
          <a:prstGeom prst="rect">
            <a:avLst/>
          </a:prstGeom>
          <a:noFill/>
        </p:spPr>
        <p:txBody>
          <a:bodyPr wrap="square" rtlCol="0">
            <a:spAutoFit/>
          </a:bodyPr>
          <a:lstStyle/>
          <a:p>
            <a:r>
              <a:rPr lang="en-US" sz="2400" dirty="0"/>
              <a:t>Your Brain</a:t>
            </a:r>
          </a:p>
        </p:txBody>
      </p:sp>
      <p:sp>
        <p:nvSpPr>
          <p:cNvPr id="11" name="TextBox 10"/>
          <p:cNvSpPr txBox="1"/>
          <p:nvPr/>
        </p:nvSpPr>
        <p:spPr>
          <a:xfrm>
            <a:off x="6923145" y="1637732"/>
            <a:ext cx="1537914" cy="830997"/>
          </a:xfrm>
          <a:prstGeom prst="rect">
            <a:avLst/>
          </a:prstGeom>
          <a:noFill/>
        </p:spPr>
        <p:txBody>
          <a:bodyPr wrap="square" rtlCol="0">
            <a:spAutoFit/>
          </a:bodyPr>
          <a:lstStyle/>
          <a:p>
            <a:r>
              <a:rPr lang="en-US" sz="2400" dirty="0"/>
              <a:t>Your Emotions</a:t>
            </a:r>
          </a:p>
        </p:txBody>
      </p:sp>
      <p:sp>
        <p:nvSpPr>
          <p:cNvPr id="12" name="TextBox 11"/>
          <p:cNvSpPr txBox="1"/>
          <p:nvPr/>
        </p:nvSpPr>
        <p:spPr>
          <a:xfrm>
            <a:off x="4199678" y="5412984"/>
            <a:ext cx="2595983" cy="461665"/>
          </a:xfrm>
          <a:prstGeom prst="rect">
            <a:avLst/>
          </a:prstGeom>
          <a:noFill/>
        </p:spPr>
        <p:txBody>
          <a:bodyPr wrap="square" rtlCol="0">
            <a:spAutoFit/>
          </a:bodyPr>
          <a:lstStyle/>
          <a:p>
            <a:r>
              <a:rPr lang="en-US" sz="2400" dirty="0"/>
              <a:t>Neighborhood</a:t>
            </a:r>
          </a:p>
        </p:txBody>
      </p:sp>
      <p:sp>
        <p:nvSpPr>
          <p:cNvPr id="13" name="TextBox 12"/>
          <p:cNvSpPr txBox="1"/>
          <p:nvPr/>
        </p:nvSpPr>
        <p:spPr>
          <a:xfrm>
            <a:off x="1765408" y="3504003"/>
            <a:ext cx="2093273" cy="461665"/>
          </a:xfrm>
          <a:prstGeom prst="rect">
            <a:avLst/>
          </a:prstGeom>
          <a:noFill/>
        </p:spPr>
        <p:txBody>
          <a:bodyPr wrap="square" rtlCol="0">
            <a:spAutoFit/>
          </a:bodyPr>
          <a:lstStyle/>
          <a:p>
            <a:r>
              <a:rPr lang="en-US" sz="2400" dirty="0"/>
              <a:t>Hometown</a:t>
            </a:r>
          </a:p>
        </p:txBody>
      </p:sp>
      <p:sp>
        <p:nvSpPr>
          <p:cNvPr id="14" name="TextBox 13"/>
          <p:cNvSpPr txBox="1"/>
          <p:nvPr/>
        </p:nvSpPr>
        <p:spPr>
          <a:xfrm>
            <a:off x="8456434" y="2507576"/>
            <a:ext cx="2215641" cy="830997"/>
          </a:xfrm>
          <a:prstGeom prst="rect">
            <a:avLst/>
          </a:prstGeom>
          <a:noFill/>
        </p:spPr>
        <p:txBody>
          <a:bodyPr wrap="square" rtlCol="0">
            <a:spAutoFit/>
          </a:bodyPr>
          <a:lstStyle/>
          <a:p>
            <a:r>
              <a:rPr lang="en-US" sz="2400" dirty="0"/>
              <a:t>Culture and Traditions</a:t>
            </a:r>
          </a:p>
        </p:txBody>
      </p:sp>
      <p:sp>
        <p:nvSpPr>
          <p:cNvPr id="5" name="Right Arrow 4"/>
          <p:cNvSpPr/>
          <p:nvPr/>
        </p:nvSpPr>
        <p:spPr>
          <a:xfrm rot="21382257">
            <a:off x="3615242" y="3578603"/>
            <a:ext cx="1844138" cy="324303"/>
          </a:xfrm>
          <a:prstGeom prst="rightArrow">
            <a:avLst>
              <a:gd name="adj1" fmla="val 50000"/>
              <a:gd name="adj2" fmla="val 74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ight Arrow 14"/>
          <p:cNvSpPr/>
          <p:nvPr/>
        </p:nvSpPr>
        <p:spPr>
          <a:xfrm rot="2409692">
            <a:off x="3885308" y="2524731"/>
            <a:ext cx="2271632" cy="324303"/>
          </a:xfrm>
          <a:prstGeom prst="rightArrow">
            <a:avLst>
              <a:gd name="adj1" fmla="val 50000"/>
              <a:gd name="adj2" fmla="val 74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ight Arrow 15"/>
          <p:cNvSpPr/>
          <p:nvPr/>
        </p:nvSpPr>
        <p:spPr>
          <a:xfrm rot="20592153">
            <a:off x="4197990" y="4134474"/>
            <a:ext cx="1646268" cy="231377"/>
          </a:xfrm>
          <a:prstGeom prst="rightArrow">
            <a:avLst>
              <a:gd name="adj1" fmla="val 50000"/>
              <a:gd name="adj2" fmla="val 74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ight Arrow 16"/>
          <p:cNvSpPr/>
          <p:nvPr/>
        </p:nvSpPr>
        <p:spPr>
          <a:xfrm rot="946388">
            <a:off x="3060257" y="2956317"/>
            <a:ext cx="2463106" cy="324303"/>
          </a:xfrm>
          <a:prstGeom prst="rightArrow">
            <a:avLst>
              <a:gd name="adj1" fmla="val 50000"/>
              <a:gd name="adj2" fmla="val 74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ight Arrow 17"/>
          <p:cNvSpPr/>
          <p:nvPr/>
        </p:nvSpPr>
        <p:spPr>
          <a:xfrm rot="17729885">
            <a:off x="5082204" y="4900305"/>
            <a:ext cx="762637" cy="324303"/>
          </a:xfrm>
          <a:prstGeom prst="rightArrow">
            <a:avLst>
              <a:gd name="adj1" fmla="val 50000"/>
              <a:gd name="adj2" fmla="val 74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ight Arrow 18"/>
          <p:cNvSpPr/>
          <p:nvPr/>
        </p:nvSpPr>
        <p:spPr>
          <a:xfrm rot="10800000">
            <a:off x="6441798" y="3628133"/>
            <a:ext cx="2165328" cy="324303"/>
          </a:xfrm>
          <a:prstGeom prst="rightArrow">
            <a:avLst>
              <a:gd name="adj1" fmla="val 50000"/>
              <a:gd name="adj2" fmla="val 74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ight Arrow 19"/>
          <p:cNvSpPr/>
          <p:nvPr/>
        </p:nvSpPr>
        <p:spPr>
          <a:xfrm rot="5400000">
            <a:off x="5461286" y="2339923"/>
            <a:ext cx="1210039" cy="324303"/>
          </a:xfrm>
          <a:prstGeom prst="rightArrow">
            <a:avLst>
              <a:gd name="adj1" fmla="val 50000"/>
              <a:gd name="adj2" fmla="val 74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ight Arrow 20"/>
          <p:cNvSpPr/>
          <p:nvPr/>
        </p:nvSpPr>
        <p:spPr>
          <a:xfrm rot="6940016">
            <a:off x="6029293" y="2895743"/>
            <a:ext cx="1218344" cy="324303"/>
          </a:xfrm>
          <a:prstGeom prst="rightArrow">
            <a:avLst>
              <a:gd name="adj1" fmla="val 50000"/>
              <a:gd name="adj2" fmla="val 74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ight Arrow 21"/>
          <p:cNvSpPr/>
          <p:nvPr/>
        </p:nvSpPr>
        <p:spPr>
          <a:xfrm rot="9719888">
            <a:off x="6729765" y="3100144"/>
            <a:ext cx="1820792" cy="324303"/>
          </a:xfrm>
          <a:prstGeom prst="rightArrow">
            <a:avLst>
              <a:gd name="adj1" fmla="val 50000"/>
              <a:gd name="adj2" fmla="val 74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293" y="3245686"/>
            <a:ext cx="1103508" cy="1335245"/>
          </a:xfrm>
          <a:prstGeom prst="rect">
            <a:avLst/>
          </a:prstGeom>
        </p:spPr>
      </p:pic>
      <p:sp>
        <p:nvSpPr>
          <p:cNvPr id="2" name="Title 1"/>
          <p:cNvSpPr>
            <a:spLocks noGrp="1"/>
          </p:cNvSpPr>
          <p:nvPr>
            <p:ph type="title"/>
          </p:nvPr>
        </p:nvSpPr>
        <p:spPr>
          <a:xfrm>
            <a:off x="4248837" y="3183277"/>
            <a:ext cx="3570720" cy="1143000"/>
          </a:xfrm>
        </p:spPr>
        <p:txBody>
          <a:bodyPr>
            <a:noAutofit/>
          </a:bodyPr>
          <a:lstStyle/>
          <a:p>
            <a:pPr algn="ctr"/>
            <a:r>
              <a:rPr lang="en-US" sz="6000" b="1" dirty="0" smtClean="0">
                <a:solidFill>
                  <a:schemeClr val="accent4">
                    <a:lumMod val="40000"/>
                    <a:lumOff val="60000"/>
                  </a:schemeClr>
                </a:solidFill>
              </a:rPr>
              <a:t>You Are Here</a:t>
            </a:r>
            <a:endParaRPr lang="en-US" sz="6000" b="1" dirty="0">
              <a:solidFill>
                <a:schemeClr val="accent4">
                  <a:lumMod val="40000"/>
                  <a:lumOff val="60000"/>
                </a:schemeClr>
              </a:solidFill>
            </a:endParaRPr>
          </a:p>
        </p:txBody>
      </p:sp>
    </p:spTree>
    <p:extLst>
      <p:ext uri="{BB962C8B-B14F-4D97-AF65-F5344CB8AC3E}">
        <p14:creationId xmlns:p14="http://schemas.microsoft.com/office/powerpoint/2010/main" val="8289477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758" y="2566733"/>
            <a:ext cx="4126264" cy="1293028"/>
          </a:xfrm>
        </p:spPr>
        <p:txBody>
          <a:bodyPr>
            <a:noAutofit/>
          </a:bodyPr>
          <a:lstStyle/>
          <a:p>
            <a:pPr algn="l"/>
            <a:r>
              <a:rPr lang="en-US" sz="9600" dirty="0" err="1" smtClean="0"/>
              <a:t>indset</a:t>
            </a:r>
            <a:endParaRPr lang="en-US" sz="9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74322">
            <a:off x="1356827" y="1395734"/>
            <a:ext cx="4746692" cy="5069943"/>
          </a:xfrm>
          <a:prstGeom prst="rect">
            <a:avLst/>
          </a:prstGeom>
        </p:spPr>
      </p:pic>
      <p:sp>
        <p:nvSpPr>
          <p:cNvPr id="5" name="TextBox 4"/>
          <p:cNvSpPr txBox="1"/>
          <p:nvPr/>
        </p:nvSpPr>
        <p:spPr>
          <a:xfrm>
            <a:off x="2028695" y="2929996"/>
            <a:ext cx="1335186" cy="307777"/>
          </a:xfrm>
          <a:prstGeom prst="rect">
            <a:avLst/>
          </a:prstGeom>
          <a:noFill/>
        </p:spPr>
        <p:txBody>
          <a:bodyPr wrap="square" rtlCol="0">
            <a:spAutoFit/>
          </a:bodyPr>
          <a:lstStyle/>
          <a:p>
            <a:r>
              <a:rPr lang="en-US" sz="1400" b="1" dirty="0" smtClean="0">
                <a:solidFill>
                  <a:srgbClr val="FF0000"/>
                </a:solidFill>
              </a:rPr>
              <a:t>Environment</a:t>
            </a:r>
            <a:endParaRPr lang="en-US" sz="1400" b="1" dirty="0">
              <a:solidFill>
                <a:srgbClr val="FF0000"/>
              </a:solidFill>
            </a:endParaRPr>
          </a:p>
        </p:txBody>
      </p:sp>
      <p:sp>
        <p:nvSpPr>
          <p:cNvPr id="6" name="TextBox 5"/>
          <p:cNvSpPr txBox="1"/>
          <p:nvPr/>
        </p:nvSpPr>
        <p:spPr>
          <a:xfrm>
            <a:off x="1112993" y="4006196"/>
            <a:ext cx="1294725" cy="307777"/>
          </a:xfrm>
          <a:prstGeom prst="rect">
            <a:avLst/>
          </a:prstGeom>
          <a:noFill/>
        </p:spPr>
        <p:txBody>
          <a:bodyPr wrap="square" rtlCol="0">
            <a:spAutoFit/>
          </a:bodyPr>
          <a:lstStyle/>
          <a:p>
            <a:r>
              <a:rPr lang="en-US" sz="1400" b="1" dirty="0" smtClean="0">
                <a:solidFill>
                  <a:srgbClr val="FF0000"/>
                </a:solidFill>
              </a:rPr>
              <a:t>Upbringing</a:t>
            </a:r>
            <a:endParaRPr lang="en-US" sz="1400" b="1" dirty="0">
              <a:solidFill>
                <a:srgbClr val="FF0000"/>
              </a:solidFill>
            </a:endParaRPr>
          </a:p>
        </p:txBody>
      </p:sp>
      <p:sp>
        <p:nvSpPr>
          <p:cNvPr id="7" name="TextBox 6"/>
          <p:cNvSpPr txBox="1"/>
          <p:nvPr/>
        </p:nvSpPr>
        <p:spPr>
          <a:xfrm>
            <a:off x="3082810" y="3859761"/>
            <a:ext cx="1294725" cy="307777"/>
          </a:xfrm>
          <a:prstGeom prst="rect">
            <a:avLst/>
          </a:prstGeom>
          <a:noFill/>
        </p:spPr>
        <p:txBody>
          <a:bodyPr wrap="square" rtlCol="0">
            <a:spAutoFit/>
          </a:bodyPr>
          <a:lstStyle/>
          <a:p>
            <a:r>
              <a:rPr lang="en-US" sz="1400" b="1" dirty="0" smtClean="0">
                <a:solidFill>
                  <a:srgbClr val="FF0000"/>
                </a:solidFill>
              </a:rPr>
              <a:t>Experience</a:t>
            </a:r>
            <a:endParaRPr lang="en-US" sz="1400" b="1" dirty="0">
              <a:solidFill>
                <a:srgbClr val="FF0000"/>
              </a:solidFill>
            </a:endParaRPr>
          </a:p>
        </p:txBody>
      </p:sp>
      <p:sp>
        <p:nvSpPr>
          <p:cNvPr id="8" name="TextBox 7"/>
          <p:cNvSpPr txBox="1"/>
          <p:nvPr/>
        </p:nvSpPr>
        <p:spPr>
          <a:xfrm>
            <a:off x="4060598" y="2806448"/>
            <a:ext cx="1294725" cy="523220"/>
          </a:xfrm>
          <a:prstGeom prst="rect">
            <a:avLst/>
          </a:prstGeom>
          <a:noFill/>
        </p:spPr>
        <p:txBody>
          <a:bodyPr wrap="square" rtlCol="0">
            <a:spAutoFit/>
          </a:bodyPr>
          <a:lstStyle/>
          <a:p>
            <a:r>
              <a:rPr lang="en-US" sz="1400" b="1" dirty="0" smtClean="0">
                <a:solidFill>
                  <a:srgbClr val="FF0000"/>
                </a:solidFill>
              </a:rPr>
              <a:t>Personal</a:t>
            </a:r>
          </a:p>
          <a:p>
            <a:r>
              <a:rPr lang="en-US" sz="1400" b="1" dirty="0" smtClean="0">
                <a:solidFill>
                  <a:srgbClr val="FF0000"/>
                </a:solidFill>
              </a:rPr>
              <a:t>Effort</a:t>
            </a:r>
            <a:endParaRPr lang="en-US" sz="1400" b="1" dirty="0">
              <a:solidFill>
                <a:srgbClr val="FF0000"/>
              </a:solidFill>
            </a:endParaRPr>
          </a:p>
        </p:txBody>
      </p:sp>
      <p:sp>
        <p:nvSpPr>
          <p:cNvPr id="9" name="TextBox 8"/>
          <p:cNvSpPr txBox="1"/>
          <p:nvPr/>
        </p:nvSpPr>
        <p:spPr>
          <a:xfrm>
            <a:off x="5052627" y="3705872"/>
            <a:ext cx="1294725" cy="307777"/>
          </a:xfrm>
          <a:prstGeom prst="rect">
            <a:avLst/>
          </a:prstGeom>
          <a:noFill/>
        </p:spPr>
        <p:txBody>
          <a:bodyPr wrap="square" rtlCol="0">
            <a:spAutoFit/>
          </a:bodyPr>
          <a:lstStyle/>
          <a:p>
            <a:pPr algn="ctr"/>
            <a:r>
              <a:rPr lang="en-US" sz="1400" b="1" dirty="0" smtClean="0">
                <a:solidFill>
                  <a:srgbClr val="FF0000"/>
                </a:solidFill>
              </a:rPr>
              <a:t>Training</a:t>
            </a:r>
            <a:endParaRPr lang="en-US" sz="1400" b="1" dirty="0">
              <a:solidFill>
                <a:srgbClr val="FF0000"/>
              </a:solidFill>
            </a:endParaRPr>
          </a:p>
        </p:txBody>
      </p:sp>
    </p:spTree>
    <p:extLst>
      <p:ext uri="{BB962C8B-B14F-4D97-AF65-F5344CB8AC3E}">
        <p14:creationId xmlns:p14="http://schemas.microsoft.com/office/powerpoint/2010/main" val="175292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568294">
            <a:off x="2607026" y="1343998"/>
            <a:ext cx="5961945" cy="4024313"/>
          </a:xfrm>
        </p:spPr>
      </p:pic>
      <p:sp>
        <p:nvSpPr>
          <p:cNvPr id="5" name="TextBox 4"/>
          <p:cNvSpPr txBox="1"/>
          <p:nvPr/>
        </p:nvSpPr>
        <p:spPr>
          <a:xfrm>
            <a:off x="3873501" y="2761596"/>
            <a:ext cx="3657600" cy="830997"/>
          </a:xfrm>
          <a:prstGeom prst="rect">
            <a:avLst/>
          </a:prstGeom>
          <a:noFill/>
        </p:spPr>
        <p:txBody>
          <a:bodyPr wrap="square" rtlCol="0">
            <a:spAutoFit/>
          </a:bodyPr>
          <a:lstStyle/>
          <a:p>
            <a:r>
              <a:rPr lang="en-US" sz="4800" b="1" dirty="0" smtClean="0">
                <a:solidFill>
                  <a:srgbClr val="FF0000"/>
                </a:solidFill>
              </a:rPr>
              <a:t>Upbringing</a:t>
            </a:r>
            <a:endParaRPr lang="en-US" sz="4800" b="1" dirty="0">
              <a:solidFill>
                <a:srgbClr val="FF0000"/>
              </a:solidFill>
            </a:endParaRPr>
          </a:p>
        </p:txBody>
      </p:sp>
    </p:spTree>
    <p:extLst>
      <p:ext uri="{BB962C8B-B14F-4D97-AF65-F5344CB8AC3E}">
        <p14:creationId xmlns:p14="http://schemas.microsoft.com/office/powerpoint/2010/main" val="26445049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qXTlnTSzmo"/>
          <p:cNvPicPr>
            <a:picLocks noRot="1" noChangeAspect="1"/>
          </p:cNvPicPr>
          <p:nvPr>
            <a:videoFile r:link="rId1"/>
          </p:nvPr>
        </p:nvPicPr>
        <p:blipFill>
          <a:blip r:embed="rId3"/>
          <a:stretch>
            <a:fillRect/>
          </a:stretch>
        </p:blipFill>
        <p:spPr>
          <a:xfrm>
            <a:off x="1070345" y="595423"/>
            <a:ext cx="9715795" cy="5465135"/>
          </a:xfrm>
          <a:prstGeom prst="rect">
            <a:avLst/>
          </a:prstGeom>
        </p:spPr>
      </p:pic>
      <p:sp>
        <p:nvSpPr>
          <p:cNvPr id="5" name="TextBox 4"/>
          <p:cNvSpPr txBox="1"/>
          <p:nvPr/>
        </p:nvSpPr>
        <p:spPr>
          <a:xfrm>
            <a:off x="2754423" y="6220047"/>
            <a:ext cx="6347637" cy="369332"/>
          </a:xfrm>
          <a:prstGeom prst="rect">
            <a:avLst/>
          </a:prstGeom>
          <a:noFill/>
        </p:spPr>
        <p:txBody>
          <a:bodyPr wrap="square" rtlCol="0">
            <a:spAutoFit/>
          </a:bodyPr>
          <a:lstStyle/>
          <a:p>
            <a:r>
              <a:rPr lang="en-US" dirty="0" smtClean="0">
                <a:hlinkClick r:id="rId4"/>
              </a:rPr>
              <a:t>https://www.youtube.com/watch?v=MqXTlnTSzmo</a:t>
            </a:r>
            <a:endParaRPr lang="en-US" dirty="0"/>
          </a:p>
        </p:txBody>
      </p:sp>
    </p:spTree>
    <p:extLst>
      <p:ext uri="{BB962C8B-B14F-4D97-AF65-F5344CB8AC3E}">
        <p14:creationId xmlns:p14="http://schemas.microsoft.com/office/powerpoint/2010/main" val="2658145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Custom 2">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DADADA"/>
      </a:hlink>
      <a:folHlink>
        <a:srgbClr val="DADAD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448</TotalTime>
  <Words>1141</Words>
  <Application>Microsoft Office PowerPoint</Application>
  <PresentationFormat>Custom</PresentationFormat>
  <Paragraphs>144</Paragraphs>
  <Slides>24</Slides>
  <Notes>20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Vapor Trail</vt:lpstr>
      <vt:lpstr>Exploring Mindset and Autoethnography through Reading Apprenticeship</vt:lpstr>
      <vt:lpstr>PowerPoint Presentation</vt:lpstr>
      <vt:lpstr>What is Mindset?</vt:lpstr>
      <vt:lpstr>indset</vt:lpstr>
      <vt:lpstr>PowerPoint Presentation</vt:lpstr>
      <vt:lpstr>You Are Here</vt:lpstr>
      <vt:lpstr>indset</vt:lpstr>
      <vt:lpstr>PowerPoint Presentation</vt:lpstr>
      <vt:lpstr>PowerPoint Presentation</vt:lpstr>
      <vt:lpstr>PowerPoint Presentation</vt:lpstr>
      <vt:lpstr>PowerPoint Presentation</vt:lpstr>
      <vt:lpstr>indset</vt:lpstr>
      <vt:lpstr>PowerPoint Presentation</vt:lpstr>
      <vt:lpstr>PowerPoint Presentation</vt:lpstr>
      <vt:lpstr>indset</vt:lpstr>
      <vt:lpstr>PowerPoint Presentation</vt:lpstr>
      <vt:lpstr>PowerPoint Presentation</vt:lpstr>
      <vt:lpstr>indset</vt:lpstr>
      <vt:lpstr>PowerPoint Presentation</vt:lpstr>
      <vt:lpstr>PowerPoint Presentation</vt:lpstr>
      <vt:lpstr>indset</vt:lpstr>
      <vt:lpstr>PowerPoint Presentation</vt:lpstr>
      <vt:lpstr>indset</vt:lpstr>
      <vt:lpstr>REferences</vt:lpstr>
    </vt:vector>
  </TitlesOfParts>
  <Company>Skagit Valley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Effort</dc:title>
  <dc:creator>Jennifer Boland</dc:creator>
  <cp:lastModifiedBy>Lesmeister, Michele</cp:lastModifiedBy>
  <cp:revision>48</cp:revision>
  <dcterms:created xsi:type="dcterms:W3CDTF">2015-10-27T16:06:57Z</dcterms:created>
  <dcterms:modified xsi:type="dcterms:W3CDTF">2016-04-11T15:02:54Z</dcterms:modified>
</cp:coreProperties>
</file>