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9" r:id="rId4"/>
    <p:sldId id="257" r:id="rId5"/>
    <p:sldId id="261" r:id="rId6"/>
    <p:sldId id="258" r:id="rId7"/>
    <p:sldId id="260" r:id="rId8"/>
    <p:sldId id="259" r:id="rId9"/>
    <p:sldId id="262" r:id="rId10"/>
    <p:sldId id="264" r:id="rId11"/>
    <p:sldId id="263" r:id="rId12"/>
    <p:sldId id="265" r:id="rId13"/>
    <p:sldId id="266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D8263-4800-409A-8369-B0C7A1887988}" type="datetimeFigureOut">
              <a:rPr lang="en-US" smtClean="0"/>
              <a:pPr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1C6CC-2A9B-4953-954C-054C49CA0E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Metacognition &amp; Mindfulness:</a:t>
            </a:r>
            <a:br>
              <a:rPr lang="en-US" dirty="0" smtClean="0"/>
            </a:br>
            <a:r>
              <a:rPr lang="en-US" dirty="0" smtClean="0"/>
              <a:t>Academic Literacies for the </a:t>
            </a:r>
            <a:br>
              <a:rPr lang="en-US" dirty="0" smtClean="0"/>
            </a:br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Regional Reading Apprenticeship Conference</a:t>
            </a:r>
          </a:p>
          <a:p>
            <a:r>
              <a:rPr lang="en-US" dirty="0" smtClean="0"/>
              <a:t>March 11-12, 2016</a:t>
            </a:r>
          </a:p>
          <a:p>
            <a:endParaRPr lang="en-US" dirty="0"/>
          </a:p>
        </p:txBody>
      </p:sp>
      <p:pic>
        <p:nvPicPr>
          <p:cNvPr id="5" name="Picture 4" descr="CC blue logo for light background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813"/>
            <a:ext cx="2895600" cy="1340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Reflection Principle: Unpacking Assumptions about Reading and Thinking in Three Acts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Act Three: Knowledge Building Dimension</a:t>
            </a:r>
          </a:p>
          <a:p>
            <a:r>
              <a:rPr lang="en-US" dirty="0" smtClean="0"/>
              <a:t> Skills and the habits for using them should be ongoing rehearsals for building knowledge and judgment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Reflection Principle: Unpacking Assumptions about Reading and Thinking in Three Acts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Act Three: Personal Dimension</a:t>
            </a:r>
          </a:p>
          <a:p>
            <a:r>
              <a:rPr lang="en-US" dirty="0" smtClean="0"/>
              <a:t>Managing Poor Reasoning Strategies</a:t>
            </a:r>
          </a:p>
          <a:p>
            <a:pPr>
              <a:buNone/>
            </a:pPr>
            <a:r>
              <a:rPr lang="en-US" dirty="0" smtClean="0"/>
              <a:t>--</a:t>
            </a:r>
            <a:r>
              <a:rPr lang="en-US" sz="2800" dirty="0" smtClean="0"/>
              <a:t>Straw Person Argument: is a fallacy that promotes substituting a distorted, exaggerated or misrepresented version of a position or fact.</a:t>
            </a:r>
          </a:p>
          <a:p>
            <a:pPr>
              <a:buNone/>
            </a:pPr>
            <a:r>
              <a:rPr lang="en-US" sz="2800" dirty="0" smtClean="0"/>
              <a:t>--Wishful thinking: is a fallacy that promotes believing in something that is not true but, appears true based on our desire to make it appear to be true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Reflection Principle: Unpacking Assumptions about Reading and Thinking in Three Acts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--False Dilemma: is a fallacy that promotes an either/or proposition </a:t>
            </a:r>
          </a:p>
          <a:p>
            <a:pPr>
              <a:buNone/>
            </a:pPr>
            <a:r>
              <a:rPr lang="en-US" dirty="0" smtClean="0"/>
              <a:t>--Circular Reasoning: is a fallacy that occurs when individuals attempt to prove a claim by pointing to another claim that ultimately is supported by the original claim</a:t>
            </a:r>
          </a:p>
          <a:p>
            <a:pPr>
              <a:buNone/>
            </a:pPr>
            <a:r>
              <a:rPr lang="en-US" dirty="0" smtClean="0"/>
              <a:t>--Authority Worship: is a fallacy based on someone’s status, wealth, or prestige making claims that are supported by their popularity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Reflection Principle: Unpacking Assumptions about Reading and Thinking in Three Acts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--Burden of Proof: is a fallacy promoted by individual making exceptional claims only they can support and defend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56388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Good Thinking by Guy P. Harrison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90600"/>
            <a:ext cx="723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Arial" pitchFamily="34" charset="0"/>
                <a:cs typeface="Arial" pitchFamily="34" charset="0"/>
              </a:rPr>
              <a:t>Thank- you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Now—Start Building…</a:t>
            </a:r>
          </a:p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David Ortiz</a:t>
            </a:r>
          </a:p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Cascadia College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Reading Apprenticeship Dimensions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Social  [ Act One ]</a:t>
            </a:r>
          </a:p>
          <a:p>
            <a:r>
              <a:rPr lang="en-US" dirty="0" smtClean="0"/>
              <a:t>Cognitive [ Act Two ]</a:t>
            </a:r>
          </a:p>
          <a:p>
            <a:r>
              <a:rPr lang="en-US" dirty="0" smtClean="0"/>
              <a:t>Personal [ Act Three ]</a:t>
            </a:r>
          </a:p>
          <a:p>
            <a:r>
              <a:rPr lang="en-US" dirty="0" smtClean="0"/>
              <a:t>Knowledge Building [ Act Three ]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4114800"/>
            <a:ext cx="838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Semantic Assessment Model – S.A.M.</a:t>
            </a:r>
          </a:p>
          <a:p>
            <a:pPr algn="ctr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Act One: Orientation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Act Two: Exploring Tensions and Creating Blueprints and Maps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Act Three: Confluence of Inspiration, Imagination, and Poor Reasoning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-304800" y="3962400"/>
            <a:ext cx="9753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295775" y="673101"/>
            <a:ext cx="4606925" cy="5503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kumimoji="0" lang="en-US" altLang="ja-JP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the case of books, the point is not to see how many of them you can get through, but rather how many can get through to</a:t>
            </a:r>
            <a:r>
              <a:rPr kumimoji="0" lang="en-US" altLang="ja-JP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you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1034" y="6343481"/>
            <a:ext cx="8881666" cy="4019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kumimoji="0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emantic Assessment Model--SAM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kumimoji="0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eading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kumimoji="0" lang="en-US" altLang="ja-JP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ngine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version 1.0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David Ortiz: Cascadia College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181100" y="800100"/>
            <a:ext cx="3078163" cy="17526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Orientation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the primary goals of reading, thinking and writing strategies. Collectively we are all in search of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--constructing meaning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--developing interpretations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--exploring context and cultural assumptions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347408" y="401638"/>
            <a:ext cx="879475" cy="3619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#1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 Box 52"/>
          <p:cNvSpPr txBox="1">
            <a:spLocks noChangeArrowheads="1"/>
          </p:cNvSpPr>
          <p:nvPr/>
        </p:nvSpPr>
        <p:spPr bwMode="auto">
          <a:xfrm>
            <a:off x="-1" y="890588"/>
            <a:ext cx="1179513" cy="12525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Orientation to Cultural Literacy; Reading, Thinking, and Writing</a:t>
            </a:r>
            <a:endParaRPr kumimoji="0" lang="en-US" altLang="ja-JP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163513" y="2292457"/>
            <a:ext cx="879475" cy="3714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#2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8" name="Text Box 11"/>
          <p:cNvSpPr txBox="1">
            <a:spLocks noChangeArrowheads="1"/>
          </p:cNvSpPr>
          <p:nvPr/>
        </p:nvSpPr>
        <p:spPr bwMode="auto">
          <a:xfrm>
            <a:off x="21034" y="2655891"/>
            <a:ext cx="1177926" cy="114299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Evaluate the Differences Between Being Skeptical vs. Being Open Minded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9" name="Text Box 12"/>
          <p:cNvSpPr txBox="1">
            <a:spLocks noChangeArrowheads="1"/>
          </p:cNvSpPr>
          <p:nvPr/>
        </p:nvSpPr>
        <p:spPr bwMode="auto">
          <a:xfrm>
            <a:off x="1216819" y="2189282"/>
            <a:ext cx="2905125" cy="1590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Exploring Tensions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in a rehearsal space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space is an invitation for students to join in ongoing conversations evaluating an author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 frame of reference, a working thesis, lines of argument, and burden of proof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0" name="Text Box 18"/>
          <p:cNvSpPr txBox="1">
            <a:spLocks noChangeArrowheads="1"/>
          </p:cNvSpPr>
          <p:nvPr/>
        </p:nvSpPr>
        <p:spPr bwMode="auto">
          <a:xfrm>
            <a:off x="4438650" y="1898651"/>
            <a:ext cx="4278313" cy="4140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Confluence of Inspiration, Imagination, and Poor Reasoning  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6051549" y="2336800"/>
            <a:ext cx="1095375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#3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3" name="Text Box 21"/>
          <p:cNvSpPr txBox="1">
            <a:spLocks noChangeArrowheads="1"/>
          </p:cNvSpPr>
          <p:nvPr/>
        </p:nvSpPr>
        <p:spPr bwMode="auto">
          <a:xfrm>
            <a:off x="4514850" y="2828925"/>
            <a:ext cx="1819275" cy="1704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should </a:t>
            </a: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endParaRPr kumimoji="0" lang="en-US" altLang="ja-JP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--be clearly defined</a:t>
            </a:r>
            <a:endParaRPr kumimoji="0" lang="en-US" altLang="ja-JP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--reinforced in rehearsal spaces </a:t>
            </a:r>
            <a:endParaRPr kumimoji="0" lang="en-US" altLang="ja-JP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--linked to the overall learning process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4" name="Text Box 22"/>
          <p:cNvSpPr txBox="1">
            <a:spLocks noChangeArrowheads="1"/>
          </p:cNvSpPr>
          <p:nvPr/>
        </p:nvSpPr>
        <p:spPr bwMode="auto">
          <a:xfrm>
            <a:off x="6562725" y="2828925"/>
            <a:ext cx="1647825" cy="32099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Irrational Thinking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Straw Person 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Argument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Wishful Thinking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False Dilemma Argument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Circular Reasoning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Authority Worship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Burden of Proof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4514850" y="4772025"/>
            <a:ext cx="1838325" cy="1268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Habits</a:t>
            </a: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—can …</a:t>
            </a:r>
            <a:endParaRPr kumimoji="0" lang="en-US" altLang="ja-JP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--allow for the ongoing practice of reading—thinking—writing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6" name="Text Box 43"/>
          <p:cNvSpPr txBox="1">
            <a:spLocks noChangeArrowheads="1"/>
          </p:cNvSpPr>
          <p:nvPr/>
        </p:nvSpPr>
        <p:spPr bwMode="auto">
          <a:xfrm>
            <a:off x="7421563" y="1184276"/>
            <a:ext cx="1295400" cy="323850"/>
          </a:xfrm>
          <a:prstGeom prst="rect">
            <a:avLst/>
          </a:prstGeom>
          <a:solidFill>
            <a:srgbClr val="FFFFFF"/>
          </a:solidFill>
          <a:ln w="6350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Mortimer Adler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7" name="Text Box 40"/>
          <p:cNvSpPr txBox="1">
            <a:spLocks noChangeArrowheads="1"/>
          </p:cNvSpPr>
          <p:nvPr/>
        </p:nvSpPr>
        <p:spPr bwMode="auto">
          <a:xfrm>
            <a:off x="1219200" y="3889375"/>
            <a:ext cx="2902744" cy="1619250"/>
          </a:xfrm>
          <a:prstGeom prst="rect">
            <a:avLst/>
          </a:prstGeom>
          <a:solidFill>
            <a:srgbClr val="FFFFFF"/>
          </a:solidFill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Creating Blueprints and Maps</a:t>
            </a: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allows students to build their own metacognition pathways for future reading habits and strategies, these may include: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--evidence logs  --chunking texts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--reading notes  --summarizing 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8" name="Rectangle 59"/>
          <p:cNvSpPr>
            <a:spLocks noChangeArrowheads="1"/>
          </p:cNvSpPr>
          <p:nvPr/>
        </p:nvSpPr>
        <p:spPr bwMode="auto">
          <a:xfrm>
            <a:off x="487548" y="-63787"/>
            <a:ext cx="816890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Reflection Principle: Unpacking Assumptions about Reading and Thinking in Three Acts</a:t>
            </a:r>
            <a:endParaRPr kumimoji="0" lang="en-US" altLang="ja-JP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9" name="Rectangle 76"/>
          <p:cNvSpPr>
            <a:spLocks noChangeArrowheads="1"/>
          </p:cNvSpPr>
          <p:nvPr/>
        </p:nvSpPr>
        <p:spPr bwMode="auto">
          <a:xfrm>
            <a:off x="4572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Rectangle 78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062" name="Straight Connector 2061"/>
          <p:cNvCxnSpPr/>
          <p:nvPr/>
        </p:nvCxnSpPr>
        <p:spPr>
          <a:xfrm>
            <a:off x="4294982" y="6176963"/>
            <a:ext cx="46077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073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Reflection Principle: Unpacking Assumptions about Reading and Thinking in Three Acts…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ACT One: Social Dimension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Orientation to the primary goals of reading, thinking, and writing.  An introduction to developing a “purpose” for the metacognitive activity. 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purpose may be influenced by disciplinary views on thinking, writing, and reading within a specific arrangement of courses…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Balancing Act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Context and Purpose…</a:t>
            </a:r>
          </a:p>
          <a:p>
            <a:pPr fontAlgn="base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900" dirty="0" smtClean="0">
                <a:latin typeface="Arial" pitchFamily="34" charset="0"/>
                <a:cs typeface="Arial" pitchFamily="34" charset="0"/>
              </a:rPr>
              <a:t>01&lt;!DOCTYPE HTML&gt;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02&lt;html&gt;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03&lt;body&gt;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04 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05  &lt;p&gt;Header...&lt;/p&gt;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06 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07  &lt;script&gt;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08    alert('Hello, World!')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09  &lt;/script&gt;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10 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11  &lt;p&gt;...Footer&lt;/p&gt;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12 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13&lt;/body&gt;</a:t>
            </a:r>
          </a:p>
          <a:p>
            <a:pPr fontAlgn="base"/>
            <a:r>
              <a:rPr lang="en-US" sz="1900" dirty="0" smtClean="0">
                <a:latin typeface="Arial" pitchFamily="34" charset="0"/>
                <a:cs typeface="Arial" pitchFamily="34" charset="0"/>
              </a:rPr>
              <a:t>14&lt;/html&gt;</a:t>
            </a:r>
          </a:p>
          <a:p>
            <a:pPr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Reflection Principle: Unpacking Assumptions about Reading and Thinking in Three Acts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Act Two: Cognitive Dimension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Exploring Tensions in a rehearsal space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space is an invitation for students to join in ongoing conversations evaluating an author’s frame of reference, a working thesis, lines of argument, and burden of proof…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Balancing Act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Exploring the tensions between information and knowledge</a:t>
            </a:r>
          </a:p>
          <a:p>
            <a:r>
              <a:rPr lang="en-US" dirty="0" smtClean="0"/>
              <a:t>In the digital age…</a:t>
            </a:r>
          </a:p>
          <a:p>
            <a:pPr>
              <a:buNone/>
            </a:pPr>
            <a:r>
              <a:rPr lang="en-US" dirty="0" smtClean="0"/>
              <a:t>--documents follow patterns of “Fixity”</a:t>
            </a:r>
          </a:p>
          <a:p>
            <a:pPr>
              <a:buNone/>
            </a:pPr>
            <a:r>
              <a:rPr lang="en-US" dirty="0" smtClean="0"/>
              <a:t>--information follow patterns of “Fluidity”</a:t>
            </a:r>
          </a:p>
          <a:p>
            <a:r>
              <a:rPr lang="en-US" dirty="0" smtClean="0"/>
              <a:t>In the digital age…</a:t>
            </a:r>
          </a:p>
          <a:p>
            <a:pPr>
              <a:buNone/>
            </a:pPr>
            <a:r>
              <a:rPr lang="en-US" dirty="0" smtClean="0"/>
              <a:t>--where do rhetorical messages reside?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57150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Social Life of Information by John </a:t>
            </a:r>
            <a:r>
              <a:rPr lang="en-US" dirty="0" err="1" smtClean="0"/>
              <a:t>Seely</a:t>
            </a:r>
            <a:r>
              <a:rPr lang="en-US" dirty="0" smtClean="0"/>
              <a:t> Brown and Paul </a:t>
            </a:r>
            <a:r>
              <a:rPr lang="en-US" dirty="0" err="1" smtClean="0"/>
              <a:t>Duguid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Reflection Principle: Unpacking Assumptions about Reading and Thinking in Three Acts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Act Two: Cognitive Dimension</a:t>
            </a:r>
          </a:p>
          <a:p>
            <a:r>
              <a:rPr lang="en-US" dirty="0" smtClean="0"/>
              <a:t>Creating Blueprints and Maps</a:t>
            </a:r>
          </a:p>
          <a:p>
            <a:r>
              <a:rPr lang="en-US" dirty="0" smtClean="0"/>
              <a:t>Developing reading guides allow </a:t>
            </a:r>
          </a:p>
          <a:p>
            <a:pPr>
              <a:buNone/>
            </a:pPr>
            <a:r>
              <a:rPr lang="en-US" dirty="0" smtClean="0"/>
              <a:t>	students to build their own </a:t>
            </a:r>
          </a:p>
          <a:p>
            <a:pPr>
              <a:buNone/>
            </a:pPr>
            <a:r>
              <a:rPr lang="en-US" dirty="0" smtClean="0"/>
              <a:t>	metacognition pathway for </a:t>
            </a:r>
          </a:p>
          <a:p>
            <a:pPr>
              <a:buNone/>
            </a:pPr>
            <a:r>
              <a:rPr lang="en-US" dirty="0" smtClean="0"/>
              <a:t>	future readings habits and </a:t>
            </a:r>
          </a:p>
          <a:p>
            <a:pPr>
              <a:buNone/>
            </a:pPr>
            <a:r>
              <a:rPr lang="en-US" dirty="0" smtClean="0"/>
              <a:t>	strategies</a:t>
            </a:r>
            <a:endParaRPr lang="en-US" dirty="0"/>
          </a:p>
        </p:txBody>
      </p:sp>
      <p:pic>
        <p:nvPicPr>
          <p:cNvPr id="7170" name="Picture 2" descr="http://www.nature.com/scitable/content/4453/watsoncrick_1953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828800"/>
            <a:ext cx="1600200" cy="4470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Balancing Act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should you use reading skimming strategies and when should you use strategies of deep analysis?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declaration-of-independenc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124200"/>
            <a:ext cx="4191000" cy="3352800"/>
          </a:xfrm>
          <a:prstGeom prst="rect">
            <a:avLst/>
          </a:prstGeom>
        </p:spPr>
      </p:pic>
      <p:pic>
        <p:nvPicPr>
          <p:cNvPr id="6" name="Picture 5" descr="WDC-Japanese-Internment-Announcemen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1" y="3124200"/>
            <a:ext cx="3962400" cy="3352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224</TotalTime>
  <Words>778</Words>
  <Application>Microsoft Office PowerPoint</Application>
  <PresentationFormat>On-screen Show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Theme1</vt:lpstr>
      <vt:lpstr>Metacognition &amp; Mindfulness: Academic Literacies for the  21st Century   </vt:lpstr>
      <vt:lpstr>Reading Apprenticeship Dimensions</vt:lpstr>
      <vt:lpstr>PowerPoint Presentation</vt:lpstr>
      <vt:lpstr>Reflection Principle: Unpacking Assumptions about Reading and Thinking in Three Acts…</vt:lpstr>
      <vt:lpstr>Balancing Act</vt:lpstr>
      <vt:lpstr>Reflection Principle: Unpacking Assumptions about Reading and Thinking in Three Acts</vt:lpstr>
      <vt:lpstr>Balancing Act</vt:lpstr>
      <vt:lpstr> Reflection Principle: Unpacking Assumptions about Reading and Thinking in Three Acts</vt:lpstr>
      <vt:lpstr>Balancing Act</vt:lpstr>
      <vt:lpstr>Reflection Principle: Unpacking Assumptions about Reading and Thinking in Three Acts</vt:lpstr>
      <vt:lpstr>Reflection Principle: Unpacking Assumptions about Reading and Thinking in Three Acts</vt:lpstr>
      <vt:lpstr>Reflection Principle: Unpacking Assumptions about Reading and Thinking in Three Acts</vt:lpstr>
      <vt:lpstr>Reflection Principle: Unpacking Assumptions about Reading and Thinking in Three Acts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Metacognition &amp; Mindfulness: Academic Literacies for the  21st Century</dc:title>
  <dc:creator>Cathy's PC</dc:creator>
  <cp:lastModifiedBy>Lesmeister, Michele</cp:lastModifiedBy>
  <cp:revision>25</cp:revision>
  <dcterms:created xsi:type="dcterms:W3CDTF">2016-03-12T05:27:58Z</dcterms:created>
  <dcterms:modified xsi:type="dcterms:W3CDTF">2016-04-11T17:50:32Z</dcterms:modified>
</cp:coreProperties>
</file>