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58" r:id="rId4"/>
    <p:sldId id="262" r:id="rId5"/>
    <p:sldId id="261" r:id="rId6"/>
    <p:sldId id="268" r:id="rId7"/>
    <p:sldId id="257" r:id="rId8"/>
    <p:sldId id="259" r:id="rId9"/>
    <p:sldId id="260" r:id="rId10"/>
    <p:sldId id="264" r:id="rId11"/>
    <p:sldId id="265" r:id="rId12"/>
    <p:sldId id="266" r:id="rId13"/>
    <p:sldId id="267" r:id="rId14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70" d="100"/>
          <a:sy n="70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C9A2258-63DA-452B-87E0-3604FE338460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33AFD92-CAA0-4A56-9943-62E21D0C9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7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A400E35B-6CAA-440F-9029-D3E212B75E87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FACD63E-40D5-4323-97CE-D8B10A03D6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3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943-49DE-4E04-B2C6-98B236632A2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943-49DE-4E04-B2C6-98B236632A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943-49DE-4E04-B2C6-98B236632A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943-49DE-4E04-B2C6-98B236632A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943-49DE-4E04-B2C6-98B236632A2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943-49DE-4E04-B2C6-98B236632A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943-49DE-4E04-B2C6-98B236632A2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943-49DE-4E04-B2C6-98B236632A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943-49DE-4E04-B2C6-98B236632A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943-49DE-4E04-B2C6-98B236632A2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943-49DE-4E04-B2C6-98B236632A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1017943-49DE-4E04-B2C6-98B236632A2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 Three-minute assessment and a few aha’s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Michele Lesmeister</a:t>
            </a:r>
          </a:p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67000"/>
            <a:ext cx="3983317" cy="29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1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is the test administered?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Introduce this test to students and provide explanation for using it. </a:t>
            </a:r>
          </a:p>
          <a:p>
            <a:r>
              <a:rPr lang="en-US" dirty="0" smtClean="0"/>
              <a:t>Students fill out demographics section of test.</a:t>
            </a:r>
          </a:p>
          <a:p>
            <a:r>
              <a:rPr lang="en-US" dirty="0" smtClean="0"/>
              <a:t>Review how to mark the test.</a:t>
            </a:r>
          </a:p>
          <a:p>
            <a:r>
              <a:rPr lang="en-US" dirty="0" smtClean="0"/>
              <a:t>Give a practice test</a:t>
            </a:r>
          </a:p>
          <a:p>
            <a:r>
              <a:rPr lang="en-US" dirty="0" smtClean="0"/>
              <a:t>Give the test (3 min.)</a:t>
            </a:r>
          </a:p>
          <a:p>
            <a:r>
              <a:rPr lang="en-US" dirty="0" smtClean="0"/>
              <a:t>Score and tally and send to instructors with suggestions.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2158" r="3447" b="30865"/>
          <a:stretch/>
        </p:blipFill>
        <p:spPr>
          <a:xfrm>
            <a:off x="4953000" y="1524000"/>
            <a:ext cx="3639671" cy="4549589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9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90600"/>
          </a:xfrm>
        </p:spPr>
        <p:txBody>
          <a:bodyPr/>
          <a:lstStyle/>
          <a:p>
            <a:r>
              <a:rPr lang="en-US" b="1" dirty="0" smtClean="0"/>
              <a:t>Our Findings from Winter 2017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95600"/>
            <a:ext cx="4038600" cy="269163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4038600" cy="4718304"/>
          </a:xfrm>
        </p:spPr>
        <p:txBody>
          <a:bodyPr/>
          <a:lstStyle/>
          <a:p>
            <a:r>
              <a:rPr lang="en-US" dirty="0" smtClean="0"/>
              <a:t>We have low-skilled reading students in academic courses.</a:t>
            </a:r>
          </a:p>
          <a:p>
            <a:r>
              <a:rPr lang="en-US" dirty="0" smtClean="0"/>
              <a:t>Buckets are somewhat equal.  </a:t>
            </a:r>
          </a:p>
          <a:p>
            <a:r>
              <a:rPr lang="en-US" dirty="0" smtClean="0"/>
              <a:t>Very poor readers improved most often.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5634"/>
              </p:ext>
            </p:extLst>
          </p:nvPr>
        </p:nvGraphicFramePr>
        <p:xfrm>
          <a:off x="1524000" y="14478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Grade Level 0-4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Grade Level 5-9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Grade Level 10+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46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 students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 students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35.2%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3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have we done with the results?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1237"/>
            <a:ext cx="4038600" cy="47183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Sent the pre-test scores with student data to each faculty member</a:t>
            </a:r>
          </a:p>
          <a:p>
            <a:r>
              <a:rPr lang="en-US" dirty="0" smtClean="0"/>
              <a:t>Used ongoing Reading Apprenticeship professional development to support faculty</a:t>
            </a:r>
            <a:endParaRPr lang="en-US" dirty="0"/>
          </a:p>
          <a:p>
            <a:r>
              <a:rPr lang="en-US" dirty="0" smtClean="0"/>
              <a:t>Faculty appreciated information and help.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038600" cy="3028950"/>
          </a:xfrm>
        </p:spPr>
      </p:pic>
      <p:sp>
        <p:nvSpPr>
          <p:cNvPr id="6" name="TextBox 5"/>
          <p:cNvSpPr txBox="1"/>
          <p:nvPr/>
        </p:nvSpPr>
        <p:spPr>
          <a:xfrm>
            <a:off x="4267200" y="4876800"/>
            <a:ext cx="4572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Faculty are given an early warning about students’ reading levels and can offer scaffolds and routines to support engaging their texts.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0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 and Discussion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9" t="22059" r="10412" b="8732"/>
          <a:stretch/>
        </p:blipFill>
        <p:spPr>
          <a:xfrm>
            <a:off x="5105400" y="1600200"/>
            <a:ext cx="3307976" cy="33752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3657600" cy="24384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181600"/>
            <a:ext cx="78486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more information on the TOSWRF-2 </a:t>
            </a:r>
          </a:p>
          <a:p>
            <a:r>
              <a:rPr lang="en-US" dirty="0" smtClean="0"/>
              <a:t>http://www.proedinc.com/customer/productView.aspx?ID=6159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9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can we show our results of our classroom disciplinary reading work?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183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Curriculum Embedded Reading</a:t>
            </a:r>
            <a:r>
              <a:rPr lang="en-US" dirty="0"/>
              <a:t> </a:t>
            </a:r>
            <a:r>
              <a:rPr lang="en-US" dirty="0" smtClean="0"/>
              <a:t>Assessment (CERA)   </a:t>
            </a:r>
          </a:p>
          <a:p>
            <a:r>
              <a:rPr lang="en-US" dirty="0" smtClean="0"/>
              <a:t>CASAS Reading Test</a:t>
            </a:r>
          </a:p>
          <a:p>
            <a:r>
              <a:rPr lang="en-US" dirty="0" smtClean="0"/>
              <a:t>Metacognitive Awareness of Reading Strategies Inventory (MARSI)</a:t>
            </a:r>
          </a:p>
          <a:p>
            <a:r>
              <a:rPr lang="en-US" dirty="0" smtClean="0"/>
              <a:t>Test of Silent Word Reading Fluency (TOSWRF-2)</a:t>
            </a:r>
          </a:p>
          <a:p>
            <a:r>
              <a:rPr lang="en-US" dirty="0" smtClean="0"/>
              <a:t>Artifacts and testimonials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4038600" cy="2692400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4876800"/>
            <a:ext cx="42672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Data gathering seems to be  the new normal for proving that some pedagogical approach works.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5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difficult about measuring reading?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tried to find an assessment to accomplish our  goals of measuring reading improvement other than passing grades. </a:t>
            </a:r>
          </a:p>
          <a:p>
            <a:r>
              <a:rPr lang="en-US" dirty="0" smtClean="0"/>
              <a:t>We find that in ABE and ESL/ELA classrooms that have Reading Apprenticeship routines embedded in them, we can track their growth through the CASAS levels and the gains are significant.</a:t>
            </a:r>
          </a:p>
          <a:p>
            <a:r>
              <a:rPr lang="en-US" dirty="0" smtClean="0"/>
              <a:t>We tried using the using a variety of tools, from embedded reading tests to Metacognitive Awareness of Reading Strategies Inventory (MARSI).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0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Metacognitive Awareness of Reading Strategies Inventory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3105" r="775" b="22944"/>
          <a:stretch/>
        </p:blipFill>
        <p:spPr>
          <a:xfrm>
            <a:off x="457200" y="1775011"/>
            <a:ext cx="3429001" cy="4679156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Metacognitive Awareness of Reading Strategies Inventory (MARSI) was developed by educational researchers Mokhtari and Reichard (2002). This survey lists 30 different strategies readers use to make sense of </a:t>
            </a:r>
            <a:r>
              <a:rPr lang="en-US" dirty="0" smtClean="0"/>
              <a:t>texts .The inventory asks </a:t>
            </a:r>
            <a:r>
              <a:rPr lang="en-US" dirty="0"/>
              <a:t>students to rate the frequency with which they use these strategies in academic reading, along a 5-point scale from 1 (Never) to 5 (Always). Student responses are grouped into average scores for three areas – Global Reading Strategies, Support Reading Strategies, and Problem-Solving Strategies, along with an overall score. </a:t>
            </a:r>
            <a:r>
              <a:rPr lang="en-US" dirty="0" smtClean="0"/>
              <a:t>The </a:t>
            </a:r>
            <a:r>
              <a:rPr lang="en-US" dirty="0"/>
              <a:t>scoring scale: High = 3.5 and up, Medium = 2.5-3.4, Low = 2.4 and below.</a:t>
            </a:r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5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MARSI did not work for us?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After using </a:t>
            </a:r>
            <a:r>
              <a:rPr lang="en-US" dirty="0"/>
              <a:t>the Metacognitive Awareness of Reading Strategies Inventory (</a:t>
            </a:r>
            <a:r>
              <a:rPr lang="en-US" dirty="0" smtClean="0"/>
              <a:t>MARSI), we found the inventory results were too </a:t>
            </a:r>
            <a:r>
              <a:rPr lang="en-US" dirty="0"/>
              <a:t>dependent on their </a:t>
            </a:r>
            <a:r>
              <a:rPr lang="en-US" dirty="0" smtClean="0"/>
              <a:t>own labels of reading strategies. labels </a:t>
            </a:r>
            <a:r>
              <a:rPr lang="en-US" dirty="0"/>
              <a:t>when students outcomes were measured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Faculty may not use the terms on the inventory. </a:t>
            </a:r>
          </a:p>
          <a:p>
            <a:r>
              <a:rPr lang="en-US" dirty="0" smtClean="0"/>
              <a:t>One aha was that students may actually report more truthfully and knowledgeably in their post-tests as their awareness of reading strategies improved.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we looking for anyway?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</a:t>
            </a:r>
            <a:r>
              <a:rPr lang="en-US" dirty="0" smtClean="0"/>
              <a:t>are the reading levels in </a:t>
            </a:r>
            <a:r>
              <a:rPr lang="en-US" dirty="0"/>
              <a:t>our </a:t>
            </a:r>
            <a:r>
              <a:rPr lang="en-US" dirty="0" smtClean="0"/>
              <a:t>classrooms?</a:t>
            </a:r>
            <a:endParaRPr lang="en-US" dirty="0"/>
          </a:p>
          <a:p>
            <a:r>
              <a:rPr lang="en-US" dirty="0" smtClean="0"/>
              <a:t>An early warning for faculty,  </a:t>
            </a:r>
            <a:r>
              <a:rPr lang="en-US" dirty="0"/>
              <a:t>so they know that students need scaffolding, modeling, and embedded </a:t>
            </a:r>
            <a:r>
              <a:rPr lang="en-US" dirty="0" smtClean="0"/>
              <a:t>reading routines--removing their expert blind spot and engaging students.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32" y="1734058"/>
            <a:ext cx="3450336" cy="45963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9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Test of Silent Word Reading Fluency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5729"/>
            <a:ext cx="4038600" cy="4925927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TOSWRF-2 has six components: this manual, the supplemental Administration and Scoring Instructions, and four equivalent forms (A, B, C, and D).  </a:t>
            </a:r>
            <a:r>
              <a:rPr lang="en-US" dirty="0" smtClean="0"/>
              <a:t>The </a:t>
            </a:r>
            <a:r>
              <a:rPr lang="en-US" dirty="0"/>
              <a:t>test provides raw scores, standard scores, percentiles, and age/grade equivalents. It was normed on a representative sample of 2,429 students ranging from 6 years 3 months to 24 years 11 months in age.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Cost $ 297.00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0" y="1860550"/>
            <a:ext cx="3663950" cy="3663950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6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measured?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The TOSWRF-2 is primarily a measure of word identification, word comprehension, and reading speed (also known as silent reading fluency).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Because </a:t>
            </a:r>
            <a:r>
              <a:rPr lang="en-US" dirty="0"/>
              <a:t>its scores reflect competence in so many aspects of reading, its results can also be taken as a valid estimate of general reading ability and can be used to identify poor </a:t>
            </a:r>
            <a:r>
              <a:rPr lang="en-US" dirty="0" smtClean="0"/>
              <a:t>readers </a:t>
            </a:r>
            <a:r>
              <a:rPr lang="en-US" dirty="0"/>
              <a:t>with confidence. </a:t>
            </a:r>
            <a:endParaRPr lang="en-US" dirty="0" smtClean="0"/>
          </a:p>
          <a:p>
            <a:r>
              <a:rPr lang="en-US" dirty="0" smtClean="0"/>
              <a:t>For our data, we want to track the students’ raw scores pre and post-tests because we want to see how the students gain from classroom scaffolding and teacher awareness of their reading scores.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 students see and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Students </a:t>
            </a:r>
            <a:r>
              <a:rPr lang="en-US" dirty="0"/>
              <a:t>are presented with 220 unrelated printed words, ordered from pre-primer to adult-level, with no spaces between the words. For example: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DIMHOWFIGBLUE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Students draw lines between each word for 3 minutes.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 DIM HOW FIG BLUE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11,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MLesmeister@RTC.edu/Reading Apprenticeship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33600" y="4953000"/>
            <a:ext cx="0" cy="533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98694" y="4953000"/>
            <a:ext cx="0" cy="533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1400" y="4953000"/>
            <a:ext cx="0" cy="533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546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435</TotalTime>
  <Words>880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Clarity</vt:lpstr>
      <vt:lpstr>A Three-minute assessment and a few aha’s</vt:lpstr>
      <vt:lpstr>How can we show our results of our classroom disciplinary reading work?</vt:lpstr>
      <vt:lpstr>What is difficult about measuring reading?</vt:lpstr>
      <vt:lpstr>The Metacognitive Awareness of Reading Strategies Inventory</vt:lpstr>
      <vt:lpstr>Why MARSI did not work for us?</vt:lpstr>
      <vt:lpstr>What are we looking for anyway?</vt:lpstr>
      <vt:lpstr>Test of Silent Word Reading Fluency 2</vt:lpstr>
      <vt:lpstr>What is measured?</vt:lpstr>
      <vt:lpstr>What do students see and do?</vt:lpstr>
      <vt:lpstr>How is the test administered?</vt:lpstr>
      <vt:lpstr>Our Findings from Winter 2017 </vt:lpstr>
      <vt:lpstr>What have we done with the results?</vt:lpstr>
      <vt:lpstr>Questions and Discussion</vt:lpstr>
    </vt:vector>
  </TitlesOfParts>
  <Company>Renton Technical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Three-minute assessment and a few aha’s</dc:title>
  <dc:creator>Lesmeister, Michele</dc:creator>
  <cp:lastModifiedBy>j302</cp:lastModifiedBy>
  <cp:revision>15</cp:revision>
  <cp:lastPrinted>2017-02-13T18:02:13Z</cp:lastPrinted>
  <dcterms:created xsi:type="dcterms:W3CDTF">2017-02-13T15:18:47Z</dcterms:created>
  <dcterms:modified xsi:type="dcterms:W3CDTF">2017-03-17T16:46:04Z</dcterms:modified>
</cp:coreProperties>
</file>